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Override1.xml" ContentType="application/vnd.openxmlformats-officedocument.themeOverr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4"/>
    <p:sldMasterId id="2147483668" r:id="rId5"/>
  </p:sldMasterIdLst>
  <p:notesMasterIdLst>
    <p:notesMasterId r:id="rId18"/>
  </p:notesMasterIdLst>
  <p:sldIdLst>
    <p:sldId id="353" r:id="rId6"/>
    <p:sldId id="375" r:id="rId7"/>
    <p:sldId id="376" r:id="rId8"/>
    <p:sldId id="384" r:id="rId9"/>
    <p:sldId id="377" r:id="rId10"/>
    <p:sldId id="380" r:id="rId11"/>
    <p:sldId id="385" r:id="rId12"/>
    <p:sldId id="386" r:id="rId13"/>
    <p:sldId id="378" r:id="rId14"/>
    <p:sldId id="382" r:id="rId15"/>
    <p:sldId id="381" r:id="rId16"/>
    <p:sldId id="383"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a:srgbClr val="F2A900"/>
    <a:srgbClr val="E35205"/>
    <a:srgbClr val="FEEFE6"/>
    <a:srgbClr val="FDCFB5"/>
    <a:srgbClr val="233E90"/>
    <a:srgbClr val="FFFFFF"/>
    <a:srgbClr val="5C7F95"/>
    <a:srgbClr val="2C5234"/>
    <a:srgbClr val="5231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316" autoAdjust="0"/>
  </p:normalViewPr>
  <p:slideViewPr>
    <p:cSldViewPr>
      <p:cViewPr varScale="1">
        <p:scale>
          <a:sx n="69" d="100"/>
          <a:sy n="69" d="100"/>
        </p:scale>
        <p:origin x="1184" y="48"/>
      </p:cViewPr>
      <p:guideLst/>
    </p:cSldViewPr>
  </p:slideViewPr>
  <p:notesTextViewPr>
    <p:cViewPr>
      <p:scale>
        <a:sx n="1" d="1"/>
        <a:sy n="1" d="1"/>
      </p:scale>
      <p:origin x="0" y="0"/>
    </p:cViewPr>
  </p:notesTextViewPr>
  <p:notesViewPr>
    <p:cSldViewPr>
      <p:cViewPr varScale="1">
        <p:scale>
          <a:sx n="82" d="100"/>
          <a:sy n="82" d="100"/>
        </p:scale>
        <p:origin x="391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dirty="0">
                <a:solidFill>
                  <a:schemeClr val="tx1"/>
                </a:solidFill>
                <a:latin typeface="Arial" panose="020B0604020202020204" pitchFamily="34" charset="0"/>
                <a:cs typeface="Arial" panose="020B0604020202020204" pitchFamily="34" charset="0"/>
              </a:rPr>
              <a:t>B-350 Timely Submission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B-350 Submission</c:v>
                </c:pt>
              </c:strCache>
            </c:strRef>
          </c:tx>
          <c:dPt>
            <c:idx val="0"/>
            <c:bubble3D val="0"/>
            <c:spPr>
              <a:solidFill>
                <a:srgbClr val="002D73"/>
              </a:solidFill>
              <a:ln w="19050">
                <a:solidFill>
                  <a:schemeClr val="lt1"/>
                </a:solidFill>
              </a:ln>
              <a:effectLst/>
            </c:spPr>
            <c:extLst>
              <c:ext xmlns:c16="http://schemas.microsoft.com/office/drawing/2014/chart" uri="{C3380CC4-5D6E-409C-BE32-E72D297353CC}">
                <c16:uniqueId val="{00000001-6224-48BB-9B44-C98B4158C318}"/>
              </c:ext>
            </c:extLst>
          </c:dPt>
          <c:dPt>
            <c:idx val="1"/>
            <c:bubble3D val="0"/>
            <c:spPr>
              <a:solidFill>
                <a:srgbClr val="F2A900"/>
              </a:solidFill>
              <a:ln w="19050">
                <a:solidFill>
                  <a:schemeClr val="lt1"/>
                </a:solidFill>
              </a:ln>
              <a:effectLst/>
            </c:spPr>
            <c:extLst>
              <c:ext xmlns:c16="http://schemas.microsoft.com/office/drawing/2014/chart" uri="{C3380CC4-5D6E-409C-BE32-E72D297353CC}">
                <c16:uniqueId val="{00000002-6224-48BB-9B44-C98B4158C318}"/>
              </c:ext>
            </c:extLst>
          </c:dPt>
          <c:cat>
            <c:strRef>
              <c:f>Sheet1!$A$2:$A$3</c:f>
              <c:strCache>
                <c:ptCount val="2"/>
                <c:pt idx="0">
                  <c:v>On-time</c:v>
                </c:pt>
                <c:pt idx="1">
                  <c:v>Late</c:v>
                </c:pt>
              </c:strCache>
            </c:strRef>
          </c:cat>
          <c:val>
            <c:numRef>
              <c:f>Sheet1!$B$2:$B$3</c:f>
              <c:numCache>
                <c:formatCode>General</c:formatCode>
                <c:ptCount val="2"/>
                <c:pt idx="0">
                  <c:v>45</c:v>
                </c:pt>
                <c:pt idx="1">
                  <c:v>13</c:v>
                </c:pt>
              </c:numCache>
            </c:numRef>
          </c:val>
          <c:extLst>
            <c:ext xmlns:c16="http://schemas.microsoft.com/office/drawing/2014/chart" uri="{C3380CC4-5D6E-409C-BE32-E72D297353CC}">
              <c16:uniqueId val="{00000000-6224-48BB-9B44-C98B4158C318}"/>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Entry>
      <c:layout>
        <c:manualLayout>
          <c:xMode val="edge"/>
          <c:yMode val="edge"/>
          <c:x val="0.3247598957941728"/>
          <c:y val="0.89636321054230816"/>
          <c:w val="0.35048001106708354"/>
          <c:h val="7.342207573050686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sz="1800" dirty="0">
                <a:solidFill>
                  <a:schemeClr val="tx1"/>
                </a:solidFill>
                <a:latin typeface="Arial" panose="020B0604020202020204" pitchFamily="34" charset="0"/>
                <a:cs typeface="Arial" panose="020B0604020202020204" pitchFamily="34" charset="0"/>
              </a:rPr>
              <a:t>AGENCY SUBMISSION Comparison</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2019-20</c:v>
                </c:pt>
              </c:strCache>
            </c:strRef>
          </c:tx>
          <c:spPr>
            <a:solidFill>
              <a:srgbClr val="002D73"/>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On-Time</c:v>
                </c:pt>
                <c:pt idx="1">
                  <c:v>Full Compliance</c:v>
                </c:pt>
                <c:pt idx="2">
                  <c:v>Partial Compliance</c:v>
                </c:pt>
              </c:strCache>
            </c:strRef>
          </c:cat>
          <c:val>
            <c:numRef>
              <c:f>Sheet1!$B$2:$B$4</c:f>
              <c:numCache>
                <c:formatCode>General</c:formatCode>
                <c:ptCount val="3"/>
                <c:pt idx="0">
                  <c:v>7</c:v>
                </c:pt>
                <c:pt idx="1">
                  <c:v>34</c:v>
                </c:pt>
                <c:pt idx="2">
                  <c:v>12</c:v>
                </c:pt>
              </c:numCache>
            </c:numRef>
          </c:val>
          <c:extLst>
            <c:ext xmlns:c16="http://schemas.microsoft.com/office/drawing/2014/chart" uri="{C3380CC4-5D6E-409C-BE32-E72D297353CC}">
              <c16:uniqueId val="{00000000-8C60-46A5-A646-60FB8A340DB2}"/>
            </c:ext>
          </c:extLst>
        </c:ser>
        <c:ser>
          <c:idx val="1"/>
          <c:order val="1"/>
          <c:tx>
            <c:strRef>
              <c:f>Sheet1!$C$1</c:f>
              <c:strCache>
                <c:ptCount val="1"/>
                <c:pt idx="0">
                  <c:v>2020-21</c:v>
                </c:pt>
              </c:strCache>
            </c:strRef>
          </c:tx>
          <c:spPr>
            <a:solidFill>
              <a:srgbClr val="F2A900"/>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On-Time</c:v>
                </c:pt>
                <c:pt idx="1">
                  <c:v>Full Compliance</c:v>
                </c:pt>
                <c:pt idx="2">
                  <c:v>Partial Compliance</c:v>
                </c:pt>
              </c:strCache>
            </c:strRef>
          </c:cat>
          <c:val>
            <c:numRef>
              <c:f>Sheet1!$C$2:$C$4</c:f>
              <c:numCache>
                <c:formatCode>General</c:formatCode>
                <c:ptCount val="3"/>
                <c:pt idx="0">
                  <c:v>35</c:v>
                </c:pt>
                <c:pt idx="1">
                  <c:v>36</c:v>
                </c:pt>
                <c:pt idx="2">
                  <c:v>12</c:v>
                </c:pt>
              </c:numCache>
            </c:numRef>
          </c:val>
          <c:extLst>
            <c:ext xmlns:c16="http://schemas.microsoft.com/office/drawing/2014/chart" uri="{C3380CC4-5D6E-409C-BE32-E72D297353CC}">
              <c16:uniqueId val="{00000001-8C60-46A5-A646-60FB8A340DB2}"/>
            </c:ext>
          </c:extLst>
        </c:ser>
        <c:dLbls>
          <c:dLblPos val="outEnd"/>
          <c:showLegendKey val="0"/>
          <c:showVal val="1"/>
          <c:showCatName val="0"/>
          <c:showSerName val="0"/>
          <c:showPercent val="0"/>
          <c:showBubbleSize val="0"/>
        </c:dLbls>
        <c:gapWidth val="444"/>
        <c:overlap val="-90"/>
        <c:axId val="657294696"/>
        <c:axId val="657296008"/>
      </c:barChart>
      <c:catAx>
        <c:axId val="657294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solidFill>
                <a:latin typeface="Arial" panose="020B0604020202020204" pitchFamily="34" charset="0"/>
                <a:ea typeface="+mn-ea"/>
                <a:cs typeface="Arial" panose="020B0604020202020204" pitchFamily="34" charset="0"/>
              </a:defRPr>
            </a:pPr>
            <a:endParaRPr lang="en-US"/>
          </a:p>
        </c:txPr>
        <c:crossAx val="657296008"/>
        <c:crosses val="autoZero"/>
        <c:auto val="1"/>
        <c:lblAlgn val="ctr"/>
        <c:lblOffset val="100"/>
        <c:noMultiLvlLbl val="0"/>
      </c:catAx>
      <c:valAx>
        <c:axId val="657296008"/>
        <c:scaling>
          <c:orientation val="minMax"/>
        </c:scaling>
        <c:delete val="1"/>
        <c:axPos val="l"/>
        <c:numFmt formatCode="General" sourceLinked="1"/>
        <c:majorTickMark val="none"/>
        <c:minorTickMark val="none"/>
        <c:tickLblPos val="nextTo"/>
        <c:crossAx val="6572946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8A14FA-FF6A-451C-B88A-C67789895333}"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B49094B2-A701-4BFA-AFBE-971EE091C0BB}">
      <dgm:prSet phldrT="[Text]" custT="1"/>
      <dgm:spPr/>
      <dgm:t>
        <a:bodyPr anchor="t" anchorCtr="1"/>
        <a:lstStyle/>
        <a:p>
          <a:pPr algn="ctr">
            <a:buFont typeface="+mj-lt"/>
            <a:buAutoNum type="arabicPeriod"/>
          </a:pPr>
          <a:r>
            <a:rPr lang="en-US" sz="1400" b="0" i="0" dirty="0"/>
            <a:t>1) Establish and maintain guidelines for a system of internal controls for the agency.</a:t>
          </a:r>
          <a:endParaRPr lang="en-US" sz="1400" dirty="0"/>
        </a:p>
      </dgm:t>
    </dgm:pt>
    <dgm:pt modelId="{7E82B41C-102C-4181-940C-C591D8C96172}" type="parTrans" cxnId="{3BCC383C-DD89-4139-B381-A19812CF28D6}">
      <dgm:prSet/>
      <dgm:spPr/>
      <dgm:t>
        <a:bodyPr/>
        <a:lstStyle/>
        <a:p>
          <a:endParaRPr lang="en-US"/>
        </a:p>
      </dgm:t>
    </dgm:pt>
    <dgm:pt modelId="{B088717E-1C2D-4CDA-98C7-DE20F4A8F192}" type="sibTrans" cxnId="{3BCC383C-DD89-4139-B381-A19812CF28D6}">
      <dgm:prSet/>
      <dgm:spPr/>
      <dgm:t>
        <a:bodyPr/>
        <a:lstStyle/>
        <a:p>
          <a:endParaRPr lang="en-US"/>
        </a:p>
      </dgm:t>
    </dgm:pt>
    <dgm:pt modelId="{B853C5A9-7E9A-453A-A5B4-774A485FBE38}">
      <dgm:prSet phldrT="[Text]" custT="1"/>
      <dgm:spPr/>
      <dgm:t>
        <a:bodyPr/>
        <a:lstStyle/>
        <a:p>
          <a:r>
            <a:rPr lang="en-US" sz="1200" dirty="0"/>
            <a:t>State the agency head’s support of internal controls.</a:t>
          </a:r>
        </a:p>
      </dgm:t>
    </dgm:pt>
    <dgm:pt modelId="{880FBF52-EAB0-46C4-9DCA-39D0977C8A45}" type="parTrans" cxnId="{8C527319-1662-4484-9AB7-FCD66A78E553}">
      <dgm:prSet/>
      <dgm:spPr/>
      <dgm:t>
        <a:bodyPr/>
        <a:lstStyle/>
        <a:p>
          <a:endParaRPr lang="en-US"/>
        </a:p>
      </dgm:t>
    </dgm:pt>
    <dgm:pt modelId="{9BC1E078-39EA-4285-9817-CC87FBAB541A}" type="sibTrans" cxnId="{8C527319-1662-4484-9AB7-FCD66A78E553}">
      <dgm:prSet/>
      <dgm:spPr/>
      <dgm:t>
        <a:bodyPr/>
        <a:lstStyle/>
        <a:p>
          <a:endParaRPr lang="en-US"/>
        </a:p>
      </dgm:t>
    </dgm:pt>
    <dgm:pt modelId="{5E5F60F8-E37A-434E-A0A0-3AE2EFBC3BD5}">
      <dgm:prSet phldrT="[Text]" custT="1"/>
      <dgm:spPr/>
      <dgm:t>
        <a:bodyPr/>
        <a:lstStyle/>
        <a:p>
          <a:r>
            <a:rPr lang="en-US" sz="1200" dirty="0"/>
            <a:t>Describe the process for evaluating internal controls.</a:t>
          </a:r>
        </a:p>
      </dgm:t>
    </dgm:pt>
    <dgm:pt modelId="{4C5ACA4D-C118-4A99-BC7C-06D5B14FBA5F}" type="parTrans" cxnId="{DB2A8D34-FC8E-42F4-9E16-833A7EF5FA60}">
      <dgm:prSet/>
      <dgm:spPr/>
      <dgm:t>
        <a:bodyPr/>
        <a:lstStyle/>
        <a:p>
          <a:endParaRPr lang="en-US"/>
        </a:p>
      </dgm:t>
    </dgm:pt>
    <dgm:pt modelId="{0D778A03-85D9-4CD2-8E44-AB6A604F068E}" type="sibTrans" cxnId="{DB2A8D34-FC8E-42F4-9E16-833A7EF5FA60}">
      <dgm:prSet/>
      <dgm:spPr/>
      <dgm:t>
        <a:bodyPr/>
        <a:lstStyle/>
        <a:p>
          <a:endParaRPr lang="en-US"/>
        </a:p>
      </dgm:t>
    </dgm:pt>
    <dgm:pt modelId="{F085EA1F-C902-4A34-9641-AC1B00CF4019}">
      <dgm:prSet phldrT="[Text]" custT="1"/>
      <dgm:spPr/>
      <dgm:t>
        <a:bodyPr anchor="t" anchorCtr="1"/>
        <a:lstStyle/>
        <a:p>
          <a:pPr algn="ctr">
            <a:buFont typeface="+mj-lt"/>
            <a:buAutoNum type="arabicPeriod"/>
          </a:pPr>
          <a:r>
            <a:rPr lang="en-US" sz="1400" b="0" i="0" dirty="0"/>
            <a:t>2) Establish and maintain a system of internal controls and a program of internal control review for the agency.</a:t>
          </a:r>
          <a:endParaRPr lang="en-US" sz="1400" dirty="0"/>
        </a:p>
      </dgm:t>
    </dgm:pt>
    <dgm:pt modelId="{F06D061A-2108-462B-A0CA-AF543B056C71}" type="parTrans" cxnId="{E6C43217-9688-4DBD-A312-E04F9F539D82}">
      <dgm:prSet/>
      <dgm:spPr/>
      <dgm:t>
        <a:bodyPr/>
        <a:lstStyle/>
        <a:p>
          <a:endParaRPr lang="en-US"/>
        </a:p>
      </dgm:t>
    </dgm:pt>
    <dgm:pt modelId="{13167AA2-2B03-4C28-8D53-96E6BE3DA75C}" type="sibTrans" cxnId="{E6C43217-9688-4DBD-A312-E04F9F539D82}">
      <dgm:prSet/>
      <dgm:spPr/>
      <dgm:t>
        <a:bodyPr/>
        <a:lstStyle/>
        <a:p>
          <a:endParaRPr lang="en-US"/>
        </a:p>
      </dgm:t>
    </dgm:pt>
    <dgm:pt modelId="{F967880D-91A6-41D2-B2BB-FDE05AE40769}">
      <dgm:prSet phldrT="[Text]" custT="1"/>
      <dgm:spPr/>
      <dgm:t>
        <a:bodyPr/>
        <a:lstStyle/>
        <a:p>
          <a:r>
            <a:rPr lang="en-US" sz="1200" dirty="0"/>
            <a:t>Evaluate effectiveness of internal control system.</a:t>
          </a:r>
        </a:p>
      </dgm:t>
    </dgm:pt>
    <dgm:pt modelId="{015547F4-1D6B-46EF-BE25-BE1EE8F373EF}" type="parTrans" cxnId="{DC975931-538F-46D0-A90B-B44EAE63FA41}">
      <dgm:prSet/>
      <dgm:spPr/>
      <dgm:t>
        <a:bodyPr/>
        <a:lstStyle/>
        <a:p>
          <a:endParaRPr lang="en-US"/>
        </a:p>
      </dgm:t>
    </dgm:pt>
    <dgm:pt modelId="{BC8FF035-A306-4476-896E-30E9770D53E0}" type="sibTrans" cxnId="{DC975931-538F-46D0-A90B-B44EAE63FA41}">
      <dgm:prSet/>
      <dgm:spPr/>
      <dgm:t>
        <a:bodyPr/>
        <a:lstStyle/>
        <a:p>
          <a:endParaRPr lang="en-US"/>
        </a:p>
      </dgm:t>
    </dgm:pt>
    <dgm:pt modelId="{7B0A5C50-93A5-48D9-B460-19B2182C9C07}">
      <dgm:prSet phldrT="[Text]" custT="1"/>
      <dgm:spPr/>
      <dgm:t>
        <a:bodyPr/>
        <a:lstStyle/>
        <a:p>
          <a:r>
            <a:rPr lang="en-US" sz="1200" dirty="0"/>
            <a:t>Incorporate 2013 COSO Framework into the system.</a:t>
          </a:r>
        </a:p>
      </dgm:t>
    </dgm:pt>
    <dgm:pt modelId="{EE3B52EF-9E53-4E2E-AE25-A96E95720E34}" type="parTrans" cxnId="{C8B7906A-2666-4E35-B32C-D36D9B3645A4}">
      <dgm:prSet/>
      <dgm:spPr/>
      <dgm:t>
        <a:bodyPr/>
        <a:lstStyle/>
        <a:p>
          <a:endParaRPr lang="en-US"/>
        </a:p>
      </dgm:t>
    </dgm:pt>
    <dgm:pt modelId="{0327FB37-E7A5-4D5C-9ABF-126047B6BDFC}" type="sibTrans" cxnId="{C8B7906A-2666-4E35-B32C-D36D9B3645A4}">
      <dgm:prSet/>
      <dgm:spPr/>
      <dgm:t>
        <a:bodyPr/>
        <a:lstStyle/>
        <a:p>
          <a:endParaRPr lang="en-US"/>
        </a:p>
      </dgm:t>
    </dgm:pt>
    <dgm:pt modelId="{9B9DFACB-976E-44BC-81C3-16FA858458EC}">
      <dgm:prSet phldrT="[Text]" custT="1"/>
      <dgm:spPr/>
      <dgm:t>
        <a:bodyPr anchor="t" anchorCtr="1"/>
        <a:lstStyle/>
        <a:p>
          <a:pPr>
            <a:buFont typeface="+mj-lt"/>
            <a:buAutoNum type="arabicPeriod"/>
          </a:pPr>
          <a:r>
            <a:rPr lang="en-US" sz="1050" b="0" i="0" dirty="0"/>
            <a:t>3) Make available to each officer and employee of the agency a clear and concise statement of the generally applicable management policies and standards with which the officer or employee of such agency is expected to comply, along with detailed policies and procedures the employees are expected to adhere to in completing their work.</a:t>
          </a:r>
          <a:endParaRPr lang="en-US" sz="1050" dirty="0"/>
        </a:p>
      </dgm:t>
    </dgm:pt>
    <dgm:pt modelId="{2FAE1DEB-9FF4-4789-87FD-FB0CCF862EBB}" type="parTrans" cxnId="{82BCB9C8-D08A-4BBB-A26E-52871E2B9AAF}">
      <dgm:prSet/>
      <dgm:spPr/>
      <dgm:t>
        <a:bodyPr/>
        <a:lstStyle/>
        <a:p>
          <a:endParaRPr lang="en-US"/>
        </a:p>
      </dgm:t>
    </dgm:pt>
    <dgm:pt modelId="{9AB1D5AA-FFD5-4359-B638-5BB03CF0A8A7}" type="sibTrans" cxnId="{82BCB9C8-D08A-4BBB-A26E-52871E2B9AAF}">
      <dgm:prSet/>
      <dgm:spPr/>
      <dgm:t>
        <a:bodyPr/>
        <a:lstStyle/>
        <a:p>
          <a:endParaRPr lang="en-US"/>
        </a:p>
      </dgm:t>
    </dgm:pt>
    <dgm:pt modelId="{53B94D54-83EB-4119-ABA6-980670AA34B0}">
      <dgm:prSet phldrT="[Text]" custT="1"/>
      <dgm:spPr/>
      <dgm:t>
        <a:bodyPr/>
        <a:lstStyle/>
        <a:p>
          <a:r>
            <a:rPr lang="en-US" sz="1200" dirty="0"/>
            <a:t>Set clear expectations from agency management in the statement.</a:t>
          </a:r>
        </a:p>
      </dgm:t>
    </dgm:pt>
    <dgm:pt modelId="{DC94EF1D-2E63-4B5F-80F0-19F79C966809}" type="parTrans" cxnId="{F25D8BA5-56A5-46D5-8F1D-A718423F222A}">
      <dgm:prSet/>
      <dgm:spPr/>
      <dgm:t>
        <a:bodyPr/>
        <a:lstStyle/>
        <a:p>
          <a:endParaRPr lang="en-US"/>
        </a:p>
      </dgm:t>
    </dgm:pt>
    <dgm:pt modelId="{2ED48AD2-5391-416B-A39A-892E4B673436}" type="sibTrans" cxnId="{F25D8BA5-56A5-46D5-8F1D-A718423F222A}">
      <dgm:prSet/>
      <dgm:spPr/>
      <dgm:t>
        <a:bodyPr/>
        <a:lstStyle/>
        <a:p>
          <a:endParaRPr lang="en-US"/>
        </a:p>
      </dgm:t>
    </dgm:pt>
    <dgm:pt modelId="{F858CD5A-39D4-49E7-987A-11191595FD19}">
      <dgm:prSet phldrT="[Text]" custT="1"/>
      <dgm:spPr/>
      <dgm:t>
        <a:bodyPr/>
        <a:lstStyle/>
        <a:p>
          <a:r>
            <a:rPr lang="en-US" sz="1200" dirty="0"/>
            <a:t>Issue periodically and emphasize the importance of effective internal controls. </a:t>
          </a:r>
        </a:p>
      </dgm:t>
    </dgm:pt>
    <dgm:pt modelId="{466E9FC7-18FB-4558-A072-59F4C43AA3C3}" type="parTrans" cxnId="{30D4BEDB-9A34-4366-8494-A87E20D90281}">
      <dgm:prSet/>
      <dgm:spPr/>
      <dgm:t>
        <a:bodyPr/>
        <a:lstStyle/>
        <a:p>
          <a:endParaRPr lang="en-US"/>
        </a:p>
      </dgm:t>
    </dgm:pt>
    <dgm:pt modelId="{9DC3CA50-11B2-4620-8115-A51E9F3FFF49}" type="sibTrans" cxnId="{30D4BEDB-9A34-4366-8494-A87E20D90281}">
      <dgm:prSet/>
      <dgm:spPr/>
      <dgm:t>
        <a:bodyPr/>
        <a:lstStyle/>
        <a:p>
          <a:endParaRPr lang="en-US"/>
        </a:p>
      </dgm:t>
    </dgm:pt>
    <dgm:pt modelId="{D03A2F5C-849C-48D7-B15E-E7AB65168A93}">
      <dgm:prSet phldrT="[Text]" custT="1"/>
      <dgm:spPr/>
      <dgm:t>
        <a:bodyPr anchor="t" anchorCtr="1"/>
        <a:lstStyle/>
        <a:p>
          <a:pPr>
            <a:buFont typeface="+mj-lt"/>
            <a:buAutoNum type="arabicPeriod"/>
          </a:pPr>
          <a:r>
            <a:rPr lang="en-US" sz="1200" b="0" i="0" dirty="0"/>
            <a:t>5) Implement education and training efforts to ensure that officers and employees have achieved adequate awareness and understanding of internal control standards and, as appropriate, evaluation techniques.</a:t>
          </a:r>
          <a:endParaRPr lang="en-US" sz="1200" dirty="0"/>
        </a:p>
      </dgm:t>
    </dgm:pt>
    <dgm:pt modelId="{105E001C-38DC-4720-B42C-561E59B8DB4E}" type="parTrans" cxnId="{69AF4C28-AC66-405B-8BA2-FC2EAD4B38D5}">
      <dgm:prSet/>
      <dgm:spPr/>
      <dgm:t>
        <a:bodyPr/>
        <a:lstStyle/>
        <a:p>
          <a:endParaRPr lang="en-US"/>
        </a:p>
      </dgm:t>
    </dgm:pt>
    <dgm:pt modelId="{30ACEF89-4CF3-4D41-9816-A4C6B95A0F37}" type="sibTrans" cxnId="{69AF4C28-AC66-405B-8BA2-FC2EAD4B38D5}">
      <dgm:prSet/>
      <dgm:spPr/>
      <dgm:t>
        <a:bodyPr/>
        <a:lstStyle/>
        <a:p>
          <a:endParaRPr lang="en-US"/>
        </a:p>
      </dgm:t>
    </dgm:pt>
    <dgm:pt modelId="{58247379-D03B-42CD-9B32-041D9301B826}">
      <dgm:prSet phldrT="[Text]" custT="1"/>
      <dgm:spPr/>
      <dgm:t>
        <a:bodyPr/>
        <a:lstStyle/>
        <a:p>
          <a:r>
            <a:rPr lang="en-US" sz="1200" dirty="0"/>
            <a:t>Identify staff requiring internal control training. </a:t>
          </a:r>
        </a:p>
      </dgm:t>
    </dgm:pt>
    <dgm:pt modelId="{50A3CA5D-B354-48C3-8488-822724FF4F3E}" type="parTrans" cxnId="{064D91C8-F813-494B-9B67-0615732B9DA0}">
      <dgm:prSet/>
      <dgm:spPr/>
      <dgm:t>
        <a:bodyPr/>
        <a:lstStyle/>
        <a:p>
          <a:endParaRPr lang="en-US"/>
        </a:p>
      </dgm:t>
    </dgm:pt>
    <dgm:pt modelId="{6EB635AD-DD8C-4111-B8D1-7D6E155BD8CA}" type="sibTrans" cxnId="{064D91C8-F813-494B-9B67-0615732B9DA0}">
      <dgm:prSet/>
      <dgm:spPr/>
      <dgm:t>
        <a:bodyPr/>
        <a:lstStyle/>
        <a:p>
          <a:endParaRPr lang="en-US"/>
        </a:p>
      </dgm:t>
    </dgm:pt>
    <dgm:pt modelId="{635D7FAE-B0F1-432E-B24B-8881931E7764}">
      <dgm:prSet phldrT="[Text]" custT="1"/>
      <dgm:spPr/>
      <dgm:t>
        <a:bodyPr anchor="t" anchorCtr="1"/>
        <a:lstStyle/>
        <a:p>
          <a:pPr>
            <a:buFont typeface="+mj-lt"/>
            <a:buAutoNum type="arabicPeriod"/>
          </a:pPr>
          <a:r>
            <a:rPr lang="en-US" sz="1400" b="0" i="0" dirty="0"/>
            <a:t>6) Periodically evaluate the need to establish, maintain or modify an internal audit (IA) function.</a:t>
          </a:r>
          <a:endParaRPr lang="en-US" sz="1400" dirty="0"/>
        </a:p>
      </dgm:t>
    </dgm:pt>
    <dgm:pt modelId="{1993CE11-79A4-474A-A8B3-A65F3002B177}" type="parTrans" cxnId="{C9FC38B7-0BB4-4007-978E-DB6C4E69F10B}">
      <dgm:prSet/>
      <dgm:spPr/>
      <dgm:t>
        <a:bodyPr/>
        <a:lstStyle/>
        <a:p>
          <a:endParaRPr lang="en-US"/>
        </a:p>
      </dgm:t>
    </dgm:pt>
    <dgm:pt modelId="{72B34637-EDB7-4C76-BD73-68E654D5F67E}" type="sibTrans" cxnId="{C9FC38B7-0BB4-4007-978E-DB6C4E69F10B}">
      <dgm:prSet/>
      <dgm:spPr/>
      <dgm:t>
        <a:bodyPr/>
        <a:lstStyle/>
        <a:p>
          <a:endParaRPr lang="en-US"/>
        </a:p>
      </dgm:t>
    </dgm:pt>
    <dgm:pt modelId="{8F117698-0DB9-4A0A-A2C8-38490CB1DA86}">
      <dgm:prSet phldrT="[Text]" custT="1"/>
      <dgm:spPr/>
      <dgm:t>
        <a:bodyPr/>
        <a:lstStyle/>
        <a:p>
          <a:r>
            <a:rPr lang="en-US" sz="1200" dirty="0"/>
            <a:t>Define responsibilities of agency management and staff.</a:t>
          </a:r>
        </a:p>
      </dgm:t>
    </dgm:pt>
    <dgm:pt modelId="{C0FDA560-C54B-4F31-8198-CC39EF18141C}" type="parTrans" cxnId="{E3859E4B-A086-4512-8783-11C392740117}">
      <dgm:prSet/>
      <dgm:spPr/>
      <dgm:t>
        <a:bodyPr/>
        <a:lstStyle/>
        <a:p>
          <a:endParaRPr lang="en-US"/>
        </a:p>
      </dgm:t>
    </dgm:pt>
    <dgm:pt modelId="{2403D121-19F7-4A5C-8D63-04A0F8E702A3}" type="sibTrans" cxnId="{E3859E4B-A086-4512-8783-11C392740117}">
      <dgm:prSet/>
      <dgm:spPr/>
      <dgm:t>
        <a:bodyPr/>
        <a:lstStyle/>
        <a:p>
          <a:endParaRPr lang="en-US"/>
        </a:p>
      </dgm:t>
    </dgm:pt>
    <dgm:pt modelId="{BDB6F675-16C0-434D-A644-7653B300859C}">
      <dgm:prSet phldrT="[Text]" custT="1"/>
      <dgm:spPr/>
      <dgm:t>
        <a:bodyPr/>
        <a:lstStyle/>
        <a:p>
          <a:r>
            <a:rPr lang="en-US" sz="1200" dirty="0"/>
            <a:t>Institute policy for documenting and reporting deficiencies in system.</a:t>
          </a:r>
        </a:p>
      </dgm:t>
    </dgm:pt>
    <dgm:pt modelId="{7B4E0385-0B4E-4A78-AEDB-77D890DB047D}" type="parTrans" cxnId="{F34078FE-AC4D-4626-8C86-0B7F0A917574}">
      <dgm:prSet/>
      <dgm:spPr/>
      <dgm:t>
        <a:bodyPr/>
        <a:lstStyle/>
        <a:p>
          <a:endParaRPr lang="en-US"/>
        </a:p>
      </dgm:t>
    </dgm:pt>
    <dgm:pt modelId="{A0C325E9-C00D-42B7-ACA1-4BAC6CF9BCCD}" type="sibTrans" cxnId="{F34078FE-AC4D-4626-8C86-0B7F0A917574}">
      <dgm:prSet/>
      <dgm:spPr/>
      <dgm:t>
        <a:bodyPr/>
        <a:lstStyle/>
        <a:p>
          <a:endParaRPr lang="en-US"/>
        </a:p>
      </dgm:t>
    </dgm:pt>
    <dgm:pt modelId="{F28DF5AB-44EE-4136-A2C1-ACE37572ADB8}">
      <dgm:prSet phldrT="[Text]" custT="1"/>
      <dgm:spPr/>
      <dgm:t>
        <a:bodyPr/>
        <a:lstStyle/>
        <a:p>
          <a:r>
            <a:rPr lang="en-US" sz="1200" dirty="0"/>
            <a:t>Provide employees with applicable policies and procedures for their position. </a:t>
          </a:r>
        </a:p>
      </dgm:t>
    </dgm:pt>
    <dgm:pt modelId="{8AA12557-7239-4D3C-9BB2-331571E078E0}" type="parTrans" cxnId="{7BBBF144-8A3A-4875-A996-C05E6EE8A8BD}">
      <dgm:prSet/>
      <dgm:spPr/>
      <dgm:t>
        <a:bodyPr/>
        <a:lstStyle/>
        <a:p>
          <a:endParaRPr lang="en-US"/>
        </a:p>
      </dgm:t>
    </dgm:pt>
    <dgm:pt modelId="{9983AFB0-A1C6-451F-AAA8-CEA44CE4CA80}" type="sibTrans" cxnId="{7BBBF144-8A3A-4875-A996-C05E6EE8A8BD}">
      <dgm:prSet/>
      <dgm:spPr/>
      <dgm:t>
        <a:bodyPr/>
        <a:lstStyle/>
        <a:p>
          <a:endParaRPr lang="en-US"/>
        </a:p>
      </dgm:t>
    </dgm:pt>
    <dgm:pt modelId="{1A9C6F22-7BF2-4A2A-95AA-087426483EF0}">
      <dgm:prSet phldrT="[Text]" custT="1"/>
      <dgm:spPr/>
      <dgm:t>
        <a:bodyPr/>
        <a:lstStyle/>
        <a:p>
          <a:r>
            <a:rPr lang="en-US" sz="1200" dirty="0"/>
            <a:t>DOB establishes list of agencies required to have an internal audit function. </a:t>
          </a:r>
        </a:p>
      </dgm:t>
    </dgm:pt>
    <dgm:pt modelId="{541BE8EC-A634-4EC1-89CE-0906BC8DD56D}" type="parTrans" cxnId="{7A2CFC65-15B2-4BCB-83DE-479C650615F3}">
      <dgm:prSet/>
      <dgm:spPr/>
      <dgm:t>
        <a:bodyPr/>
        <a:lstStyle/>
        <a:p>
          <a:endParaRPr lang="en-US"/>
        </a:p>
      </dgm:t>
    </dgm:pt>
    <dgm:pt modelId="{53788ECF-9169-4B07-B73A-7904438DD4AB}" type="sibTrans" cxnId="{7A2CFC65-15B2-4BCB-83DE-479C650615F3}">
      <dgm:prSet/>
      <dgm:spPr/>
      <dgm:t>
        <a:bodyPr/>
        <a:lstStyle/>
        <a:p>
          <a:endParaRPr lang="en-US"/>
        </a:p>
      </dgm:t>
    </dgm:pt>
    <dgm:pt modelId="{4C6D8DF3-C3C1-4155-A7F3-4104A40C801E}">
      <dgm:prSet phldrT="[Text]" custT="1"/>
      <dgm:spPr/>
      <dgm:t>
        <a:bodyPr/>
        <a:lstStyle/>
        <a:p>
          <a:r>
            <a:rPr lang="en-US" sz="1200" b="0" i="0" dirty="0"/>
            <a:t>4) Designate an Internal Control Officer (ICO), who reports to the agency head, to implement and review the internal control responsibilities established pursuant to this BPRM item.</a:t>
          </a:r>
          <a:endParaRPr lang="en-US" sz="1200" dirty="0"/>
        </a:p>
      </dgm:t>
    </dgm:pt>
    <dgm:pt modelId="{4F9C4C49-DF7B-4597-B858-D28D4354F2D8}" type="parTrans" cxnId="{B195B4B5-4180-43AF-BCD7-953939EB018E}">
      <dgm:prSet/>
      <dgm:spPr/>
      <dgm:t>
        <a:bodyPr/>
        <a:lstStyle/>
        <a:p>
          <a:endParaRPr lang="en-US"/>
        </a:p>
      </dgm:t>
    </dgm:pt>
    <dgm:pt modelId="{6C30C8B7-2B09-47C6-AEAD-5216099CFF76}" type="sibTrans" cxnId="{B195B4B5-4180-43AF-BCD7-953939EB018E}">
      <dgm:prSet/>
      <dgm:spPr/>
      <dgm:t>
        <a:bodyPr/>
        <a:lstStyle/>
        <a:p>
          <a:endParaRPr lang="en-US"/>
        </a:p>
      </dgm:t>
    </dgm:pt>
    <dgm:pt modelId="{5E72C7EA-2103-47CE-93CC-823630D122B4}">
      <dgm:prSet phldrT="[Text]" custT="1"/>
      <dgm:spPr/>
      <dgm:t>
        <a:bodyPr/>
        <a:lstStyle/>
        <a:p>
          <a:r>
            <a:rPr lang="en-US" sz="1200" dirty="0"/>
            <a:t>Coordinates internal control activates.</a:t>
          </a:r>
        </a:p>
      </dgm:t>
    </dgm:pt>
    <dgm:pt modelId="{15C292E2-77DE-4E52-99E9-A767C0243AAA}" type="parTrans" cxnId="{6EC5B64D-02FF-4977-A576-9C83FFD2A2F7}">
      <dgm:prSet/>
      <dgm:spPr/>
      <dgm:t>
        <a:bodyPr/>
        <a:lstStyle/>
        <a:p>
          <a:endParaRPr lang="en-US"/>
        </a:p>
      </dgm:t>
    </dgm:pt>
    <dgm:pt modelId="{DCAF3A2A-8621-4CD3-8F0A-35A2A55F4169}" type="sibTrans" cxnId="{6EC5B64D-02FF-4977-A576-9C83FFD2A2F7}">
      <dgm:prSet/>
      <dgm:spPr/>
      <dgm:t>
        <a:bodyPr/>
        <a:lstStyle/>
        <a:p>
          <a:endParaRPr lang="en-US"/>
        </a:p>
      </dgm:t>
    </dgm:pt>
    <dgm:pt modelId="{F15E4B1C-FC33-4044-86FF-A2854574C358}">
      <dgm:prSet phldrT="[Text]" custT="1"/>
      <dgm:spPr/>
      <dgm:t>
        <a:bodyPr/>
        <a:lstStyle/>
        <a:p>
          <a:r>
            <a:rPr lang="en-US" sz="1200" dirty="0"/>
            <a:t>Ensures activates meet requirements of the B-0350.</a:t>
          </a:r>
        </a:p>
      </dgm:t>
    </dgm:pt>
    <dgm:pt modelId="{D400B1A2-F8E6-4459-BED1-E5D87E1360D2}" type="parTrans" cxnId="{DF1B894B-5CD3-4F18-BC75-B0FD1C53B248}">
      <dgm:prSet/>
      <dgm:spPr/>
      <dgm:t>
        <a:bodyPr/>
        <a:lstStyle/>
        <a:p>
          <a:endParaRPr lang="en-US"/>
        </a:p>
      </dgm:t>
    </dgm:pt>
    <dgm:pt modelId="{7ECFF758-BAA5-4C08-9DD3-5B7416F941D4}" type="sibTrans" cxnId="{DF1B894B-5CD3-4F18-BC75-B0FD1C53B248}">
      <dgm:prSet/>
      <dgm:spPr/>
      <dgm:t>
        <a:bodyPr/>
        <a:lstStyle/>
        <a:p>
          <a:endParaRPr lang="en-US"/>
        </a:p>
      </dgm:t>
    </dgm:pt>
    <dgm:pt modelId="{B7233364-47AE-408C-A29C-80EF9BADDCF1}">
      <dgm:prSet phldrT="[Text]" custT="1"/>
      <dgm:spPr/>
      <dgm:t>
        <a:bodyPr/>
        <a:lstStyle/>
        <a:p>
          <a:r>
            <a:rPr lang="en-US" sz="1200" dirty="0"/>
            <a:t>Evaluates adequacy of internal control reviews.</a:t>
          </a:r>
        </a:p>
      </dgm:t>
    </dgm:pt>
    <dgm:pt modelId="{13E51E6E-FBF1-4BB2-9AC0-AF9BDE9B3549}" type="parTrans" cxnId="{0A11C7A3-5A2C-4B37-8503-E7B6C43072B9}">
      <dgm:prSet/>
      <dgm:spPr/>
      <dgm:t>
        <a:bodyPr/>
        <a:lstStyle/>
        <a:p>
          <a:endParaRPr lang="en-US"/>
        </a:p>
      </dgm:t>
    </dgm:pt>
    <dgm:pt modelId="{505122E1-4BAA-4242-99B7-436281AF56FF}" type="sibTrans" cxnId="{0A11C7A3-5A2C-4B37-8503-E7B6C43072B9}">
      <dgm:prSet/>
      <dgm:spPr/>
      <dgm:t>
        <a:bodyPr/>
        <a:lstStyle/>
        <a:p>
          <a:endParaRPr lang="en-US"/>
        </a:p>
      </dgm:t>
    </dgm:pt>
    <dgm:pt modelId="{7BBE2043-332B-4F2E-90B3-5A16D131F481}">
      <dgm:prSet phldrT="[Text]" custT="1"/>
      <dgm:spPr/>
      <dgm:t>
        <a:bodyPr/>
        <a:lstStyle/>
        <a:p>
          <a:r>
            <a:rPr lang="en-US" sz="1200" dirty="0"/>
            <a:t>Implement on-going and specific training to agency staff. </a:t>
          </a:r>
        </a:p>
      </dgm:t>
    </dgm:pt>
    <dgm:pt modelId="{4523A0E8-1582-475A-9B9E-F4C178415314}" type="parTrans" cxnId="{E07C39F2-3394-416B-AA64-60A59FF22457}">
      <dgm:prSet/>
      <dgm:spPr/>
      <dgm:t>
        <a:bodyPr/>
        <a:lstStyle/>
        <a:p>
          <a:endParaRPr lang="en-US"/>
        </a:p>
      </dgm:t>
    </dgm:pt>
    <dgm:pt modelId="{5DBA9B0D-7161-4705-814E-BDECD2C1221B}" type="sibTrans" cxnId="{E07C39F2-3394-416B-AA64-60A59FF22457}">
      <dgm:prSet/>
      <dgm:spPr/>
      <dgm:t>
        <a:bodyPr/>
        <a:lstStyle/>
        <a:p>
          <a:endParaRPr lang="en-US"/>
        </a:p>
      </dgm:t>
    </dgm:pt>
    <dgm:pt modelId="{EF5BC89C-D328-4DBE-B542-118EE77D1727}">
      <dgm:prSet phldrT="[Text]" custT="1"/>
      <dgm:spPr/>
      <dgm:t>
        <a:bodyPr/>
        <a:lstStyle/>
        <a:p>
          <a:r>
            <a:rPr lang="en-US" sz="1200" dirty="0"/>
            <a:t>Internal Audit unit is required to be managed by a Director of Internal Audit (DIA). </a:t>
          </a:r>
        </a:p>
      </dgm:t>
    </dgm:pt>
    <dgm:pt modelId="{EBCBE567-7D4E-4B5E-BEB7-953A89E6F307}" type="parTrans" cxnId="{40AF4465-D19E-4E9D-8DC5-FEB31809E572}">
      <dgm:prSet/>
      <dgm:spPr/>
      <dgm:t>
        <a:bodyPr/>
        <a:lstStyle/>
        <a:p>
          <a:endParaRPr lang="en-US"/>
        </a:p>
      </dgm:t>
    </dgm:pt>
    <dgm:pt modelId="{C8BD8064-9707-4338-967C-8E5C9507ECB9}" type="sibTrans" cxnId="{40AF4465-D19E-4E9D-8DC5-FEB31809E572}">
      <dgm:prSet/>
      <dgm:spPr/>
      <dgm:t>
        <a:bodyPr/>
        <a:lstStyle/>
        <a:p>
          <a:endParaRPr lang="en-US"/>
        </a:p>
      </dgm:t>
    </dgm:pt>
    <dgm:pt modelId="{790BCD1B-CCDC-48D9-87A9-AA88C4741499}">
      <dgm:prSet phldrT="[Text]" custT="1"/>
      <dgm:spPr/>
      <dgm:t>
        <a:bodyPr/>
        <a:lstStyle/>
        <a:p>
          <a:r>
            <a:rPr lang="en-US" sz="1200" dirty="0"/>
            <a:t>The DIA reports directly to the agency head. </a:t>
          </a:r>
        </a:p>
      </dgm:t>
    </dgm:pt>
    <dgm:pt modelId="{68C0392A-CA08-423E-9BF4-F11E1A23D521}" type="parTrans" cxnId="{7BCFE27B-3791-43D7-94C5-A5365A2D3321}">
      <dgm:prSet/>
      <dgm:spPr/>
      <dgm:t>
        <a:bodyPr/>
        <a:lstStyle/>
        <a:p>
          <a:endParaRPr lang="en-US"/>
        </a:p>
      </dgm:t>
    </dgm:pt>
    <dgm:pt modelId="{C2EE6A79-9430-4A94-BE09-AD07E083B0F9}" type="sibTrans" cxnId="{7BCFE27B-3791-43D7-94C5-A5365A2D3321}">
      <dgm:prSet/>
      <dgm:spPr/>
      <dgm:t>
        <a:bodyPr/>
        <a:lstStyle/>
        <a:p>
          <a:endParaRPr lang="en-US"/>
        </a:p>
      </dgm:t>
    </dgm:pt>
    <dgm:pt modelId="{13A598BA-310B-4D48-BA5D-C1B3CC6E59DC}" type="pres">
      <dgm:prSet presAssocID="{638A14FA-FF6A-451C-B88A-C67789895333}" presName="Name0" presStyleCnt="0">
        <dgm:presLayoutVars>
          <dgm:dir/>
          <dgm:animLvl val="lvl"/>
          <dgm:resizeHandles val="exact"/>
        </dgm:presLayoutVars>
      </dgm:prSet>
      <dgm:spPr/>
    </dgm:pt>
    <dgm:pt modelId="{A001DE95-3D8F-4DB2-89C8-B4D9ADCC6F62}" type="pres">
      <dgm:prSet presAssocID="{B49094B2-A701-4BFA-AFBE-971EE091C0BB}" presName="linNode" presStyleCnt="0"/>
      <dgm:spPr/>
    </dgm:pt>
    <dgm:pt modelId="{2BFF0E5F-1F6C-498F-AF95-804483BD3846}" type="pres">
      <dgm:prSet presAssocID="{B49094B2-A701-4BFA-AFBE-971EE091C0BB}" presName="parentText" presStyleLbl="node1" presStyleIdx="0" presStyleCnt="6" custScaleX="144569" custLinFactNeighborX="-15949" custLinFactNeighborY="-8078">
        <dgm:presLayoutVars>
          <dgm:chMax val="1"/>
          <dgm:bulletEnabled val="1"/>
        </dgm:presLayoutVars>
      </dgm:prSet>
      <dgm:spPr/>
    </dgm:pt>
    <dgm:pt modelId="{A05DA136-E247-4E5E-80C9-E64975F2246E}" type="pres">
      <dgm:prSet presAssocID="{B49094B2-A701-4BFA-AFBE-971EE091C0BB}" presName="descendantText" presStyleLbl="alignAccFollowNode1" presStyleIdx="0" presStyleCnt="6">
        <dgm:presLayoutVars>
          <dgm:bulletEnabled val="1"/>
        </dgm:presLayoutVars>
      </dgm:prSet>
      <dgm:spPr/>
    </dgm:pt>
    <dgm:pt modelId="{4BD35975-A49B-4EF9-A37B-F669758088D2}" type="pres">
      <dgm:prSet presAssocID="{B088717E-1C2D-4CDA-98C7-DE20F4A8F192}" presName="sp" presStyleCnt="0"/>
      <dgm:spPr/>
    </dgm:pt>
    <dgm:pt modelId="{94AD9698-176B-4941-B90D-D13A2B127FB9}" type="pres">
      <dgm:prSet presAssocID="{F085EA1F-C902-4A34-9641-AC1B00CF4019}" presName="linNode" presStyleCnt="0"/>
      <dgm:spPr/>
    </dgm:pt>
    <dgm:pt modelId="{5A62407D-22D8-4548-8E37-10CEA2CE6E3D}" type="pres">
      <dgm:prSet presAssocID="{F085EA1F-C902-4A34-9641-AC1B00CF4019}" presName="parentText" presStyleLbl="node1" presStyleIdx="1" presStyleCnt="6" custScaleX="144569">
        <dgm:presLayoutVars>
          <dgm:chMax val="1"/>
          <dgm:bulletEnabled val="1"/>
        </dgm:presLayoutVars>
      </dgm:prSet>
      <dgm:spPr/>
    </dgm:pt>
    <dgm:pt modelId="{3FA1DB97-9CDA-41AA-A7DB-EFBA60937321}" type="pres">
      <dgm:prSet presAssocID="{F085EA1F-C902-4A34-9641-AC1B00CF4019}" presName="descendantText" presStyleLbl="alignAccFollowNode1" presStyleIdx="1" presStyleCnt="6" custScaleY="110698">
        <dgm:presLayoutVars>
          <dgm:bulletEnabled val="1"/>
        </dgm:presLayoutVars>
      </dgm:prSet>
      <dgm:spPr/>
    </dgm:pt>
    <dgm:pt modelId="{B09D5E27-A79C-4E31-9661-4DAF92B39CBB}" type="pres">
      <dgm:prSet presAssocID="{13167AA2-2B03-4C28-8D53-96E6BE3DA75C}" presName="sp" presStyleCnt="0"/>
      <dgm:spPr/>
    </dgm:pt>
    <dgm:pt modelId="{1960E0DD-4A2A-456F-817C-85609338E5AA}" type="pres">
      <dgm:prSet presAssocID="{9B9DFACB-976E-44BC-81C3-16FA858458EC}" presName="linNode" presStyleCnt="0"/>
      <dgm:spPr/>
    </dgm:pt>
    <dgm:pt modelId="{521B0F95-9FF3-4FA5-BD1D-BD1D605764B8}" type="pres">
      <dgm:prSet presAssocID="{9B9DFACB-976E-44BC-81C3-16FA858458EC}" presName="parentText" presStyleLbl="node1" presStyleIdx="2" presStyleCnt="6" custScaleX="144569" custScaleY="118242">
        <dgm:presLayoutVars>
          <dgm:chMax val="1"/>
          <dgm:bulletEnabled val="1"/>
        </dgm:presLayoutVars>
      </dgm:prSet>
      <dgm:spPr/>
    </dgm:pt>
    <dgm:pt modelId="{9C041A41-65C3-45EC-BF74-192CEE400BD1}" type="pres">
      <dgm:prSet presAssocID="{9B9DFACB-976E-44BC-81C3-16FA858458EC}" presName="descendantText" presStyleLbl="alignAccFollowNode1" presStyleIdx="2" presStyleCnt="6" custScaleY="149760">
        <dgm:presLayoutVars>
          <dgm:bulletEnabled val="1"/>
        </dgm:presLayoutVars>
      </dgm:prSet>
      <dgm:spPr/>
    </dgm:pt>
    <dgm:pt modelId="{AC184E57-C8F3-4115-B040-27ABC660AE78}" type="pres">
      <dgm:prSet presAssocID="{9AB1D5AA-FFD5-4359-B638-5BB03CF0A8A7}" presName="sp" presStyleCnt="0"/>
      <dgm:spPr/>
    </dgm:pt>
    <dgm:pt modelId="{E8ECD389-600A-46E5-AB3A-1B99A7977EFA}" type="pres">
      <dgm:prSet presAssocID="{4C6D8DF3-C3C1-4155-A7F3-4104A40C801E}" presName="linNode" presStyleCnt="0"/>
      <dgm:spPr/>
    </dgm:pt>
    <dgm:pt modelId="{52EDC0EA-97DD-4ADB-91BA-A92886537658}" type="pres">
      <dgm:prSet presAssocID="{4C6D8DF3-C3C1-4155-A7F3-4104A40C801E}" presName="parentText" presStyleLbl="node1" presStyleIdx="3" presStyleCnt="6" custScaleX="144569">
        <dgm:presLayoutVars>
          <dgm:chMax val="1"/>
          <dgm:bulletEnabled val="1"/>
        </dgm:presLayoutVars>
      </dgm:prSet>
      <dgm:spPr/>
    </dgm:pt>
    <dgm:pt modelId="{6AD83EEC-8CD2-4626-A4C8-EEA5D8446E75}" type="pres">
      <dgm:prSet presAssocID="{4C6D8DF3-C3C1-4155-A7F3-4104A40C801E}" presName="descendantText" presStyleLbl="alignAccFollowNode1" presStyleIdx="3" presStyleCnt="6">
        <dgm:presLayoutVars>
          <dgm:bulletEnabled val="1"/>
        </dgm:presLayoutVars>
      </dgm:prSet>
      <dgm:spPr/>
    </dgm:pt>
    <dgm:pt modelId="{DBD9890B-F44F-4684-9BAB-228E8F5178CB}" type="pres">
      <dgm:prSet presAssocID="{6C30C8B7-2B09-47C6-AEAD-5216099CFF76}" presName="sp" presStyleCnt="0"/>
      <dgm:spPr/>
    </dgm:pt>
    <dgm:pt modelId="{E63CAD95-3D47-4C60-816D-67E647995E84}" type="pres">
      <dgm:prSet presAssocID="{D03A2F5C-849C-48D7-B15E-E7AB65168A93}" presName="linNode" presStyleCnt="0"/>
      <dgm:spPr/>
    </dgm:pt>
    <dgm:pt modelId="{0C280F90-00EE-4D10-AD82-5875A1BEEE38}" type="pres">
      <dgm:prSet presAssocID="{D03A2F5C-849C-48D7-B15E-E7AB65168A93}" presName="parentText" presStyleLbl="node1" presStyleIdx="4" presStyleCnt="6" custScaleX="144569">
        <dgm:presLayoutVars>
          <dgm:chMax val="1"/>
          <dgm:bulletEnabled val="1"/>
        </dgm:presLayoutVars>
      </dgm:prSet>
      <dgm:spPr/>
    </dgm:pt>
    <dgm:pt modelId="{44104CF3-C2B8-4D8E-BC13-60A97FDA603F}" type="pres">
      <dgm:prSet presAssocID="{D03A2F5C-849C-48D7-B15E-E7AB65168A93}" presName="descendantText" presStyleLbl="alignAccFollowNode1" presStyleIdx="4" presStyleCnt="6">
        <dgm:presLayoutVars>
          <dgm:bulletEnabled val="1"/>
        </dgm:presLayoutVars>
      </dgm:prSet>
      <dgm:spPr/>
    </dgm:pt>
    <dgm:pt modelId="{01EB3CE5-1682-434C-87CB-4EECA25FA6FD}" type="pres">
      <dgm:prSet presAssocID="{30ACEF89-4CF3-4D41-9816-A4C6B95A0F37}" presName="sp" presStyleCnt="0"/>
      <dgm:spPr/>
    </dgm:pt>
    <dgm:pt modelId="{E79A0CCE-8517-4EBC-97F7-9B9C5322238B}" type="pres">
      <dgm:prSet presAssocID="{635D7FAE-B0F1-432E-B24B-8881931E7764}" presName="linNode" presStyleCnt="0"/>
      <dgm:spPr/>
    </dgm:pt>
    <dgm:pt modelId="{B12C249F-FED1-41E5-9343-E7FB14316082}" type="pres">
      <dgm:prSet presAssocID="{635D7FAE-B0F1-432E-B24B-8881931E7764}" presName="parentText" presStyleLbl="node1" presStyleIdx="5" presStyleCnt="6" custScaleX="144569" custScaleY="86056">
        <dgm:presLayoutVars>
          <dgm:chMax val="1"/>
          <dgm:bulletEnabled val="1"/>
        </dgm:presLayoutVars>
      </dgm:prSet>
      <dgm:spPr/>
    </dgm:pt>
    <dgm:pt modelId="{1F3EDCFB-4524-43DC-B80F-291F0648D882}" type="pres">
      <dgm:prSet presAssocID="{635D7FAE-B0F1-432E-B24B-8881931E7764}" presName="descendantText" presStyleLbl="alignAccFollowNode1" presStyleIdx="5" presStyleCnt="6" custScaleY="130717">
        <dgm:presLayoutVars>
          <dgm:bulletEnabled val="1"/>
        </dgm:presLayoutVars>
      </dgm:prSet>
      <dgm:spPr/>
    </dgm:pt>
  </dgm:ptLst>
  <dgm:cxnLst>
    <dgm:cxn modelId="{907F2F03-1E34-4457-9158-931FF5D54C49}" type="presOf" srcId="{53B94D54-83EB-4119-ABA6-980670AA34B0}" destId="{9C041A41-65C3-45EC-BF74-192CEE400BD1}" srcOrd="0" destOrd="0" presId="urn:microsoft.com/office/officeart/2005/8/layout/vList5"/>
    <dgm:cxn modelId="{39610905-C43C-4563-81CF-0C9D8149F25A}" type="presOf" srcId="{F28DF5AB-44EE-4136-A2C1-ACE37572ADB8}" destId="{9C041A41-65C3-45EC-BF74-192CEE400BD1}" srcOrd="0" destOrd="2" presId="urn:microsoft.com/office/officeart/2005/8/layout/vList5"/>
    <dgm:cxn modelId="{05612409-01C1-4932-B33D-A3E436D0860F}" type="presOf" srcId="{F967880D-91A6-41D2-B2BB-FDE05AE40769}" destId="{3FA1DB97-9CDA-41AA-A7DB-EFBA60937321}" srcOrd="0" destOrd="0" presId="urn:microsoft.com/office/officeart/2005/8/layout/vList5"/>
    <dgm:cxn modelId="{72975D0A-03C7-40AE-A210-89047AF07F58}" type="presOf" srcId="{F15E4B1C-FC33-4044-86FF-A2854574C358}" destId="{6AD83EEC-8CD2-4626-A4C8-EEA5D8446E75}" srcOrd="0" destOrd="1" presId="urn:microsoft.com/office/officeart/2005/8/layout/vList5"/>
    <dgm:cxn modelId="{B9D3E10D-04EA-4CE7-BD14-963D5E8B88EA}" type="presOf" srcId="{F858CD5A-39D4-49E7-987A-11191595FD19}" destId="{9C041A41-65C3-45EC-BF74-192CEE400BD1}" srcOrd="0" destOrd="1" presId="urn:microsoft.com/office/officeart/2005/8/layout/vList5"/>
    <dgm:cxn modelId="{13D45010-4AEB-4D3A-9C21-1B23B4BFCFB0}" type="presOf" srcId="{635D7FAE-B0F1-432E-B24B-8881931E7764}" destId="{B12C249F-FED1-41E5-9343-E7FB14316082}" srcOrd="0" destOrd="0" presId="urn:microsoft.com/office/officeart/2005/8/layout/vList5"/>
    <dgm:cxn modelId="{15142D12-285C-4DA9-BF80-2FA1560092C4}" type="presOf" srcId="{B853C5A9-7E9A-453A-A5B4-774A485FBE38}" destId="{A05DA136-E247-4E5E-80C9-E64975F2246E}" srcOrd="0" destOrd="0" presId="urn:microsoft.com/office/officeart/2005/8/layout/vList5"/>
    <dgm:cxn modelId="{E6C43217-9688-4DBD-A312-E04F9F539D82}" srcId="{638A14FA-FF6A-451C-B88A-C67789895333}" destId="{F085EA1F-C902-4A34-9641-AC1B00CF4019}" srcOrd="1" destOrd="0" parTransId="{F06D061A-2108-462B-A0CA-AF543B056C71}" sibTransId="{13167AA2-2B03-4C28-8D53-96E6BE3DA75C}"/>
    <dgm:cxn modelId="{8C527319-1662-4484-9AB7-FCD66A78E553}" srcId="{B49094B2-A701-4BFA-AFBE-971EE091C0BB}" destId="{B853C5A9-7E9A-453A-A5B4-774A485FBE38}" srcOrd="0" destOrd="0" parTransId="{880FBF52-EAB0-46C4-9DCA-39D0977C8A45}" sibTransId="{9BC1E078-39EA-4285-9817-CC87FBAB541A}"/>
    <dgm:cxn modelId="{2362C11C-B1C6-4958-96AA-870D1B8451EB}" type="presOf" srcId="{D03A2F5C-849C-48D7-B15E-E7AB65168A93}" destId="{0C280F90-00EE-4D10-AD82-5875A1BEEE38}" srcOrd="0" destOrd="0" presId="urn:microsoft.com/office/officeart/2005/8/layout/vList5"/>
    <dgm:cxn modelId="{69AF4C28-AC66-405B-8BA2-FC2EAD4B38D5}" srcId="{638A14FA-FF6A-451C-B88A-C67789895333}" destId="{D03A2F5C-849C-48D7-B15E-E7AB65168A93}" srcOrd="4" destOrd="0" parTransId="{105E001C-38DC-4720-B42C-561E59B8DB4E}" sibTransId="{30ACEF89-4CF3-4D41-9816-A4C6B95A0F37}"/>
    <dgm:cxn modelId="{2893772F-336A-4B0D-B307-D8AA26612A81}" type="presOf" srcId="{7BBE2043-332B-4F2E-90B3-5A16D131F481}" destId="{44104CF3-C2B8-4D8E-BC13-60A97FDA603F}" srcOrd="0" destOrd="1" presId="urn:microsoft.com/office/officeart/2005/8/layout/vList5"/>
    <dgm:cxn modelId="{DC975931-538F-46D0-A90B-B44EAE63FA41}" srcId="{F085EA1F-C902-4A34-9641-AC1B00CF4019}" destId="{F967880D-91A6-41D2-B2BB-FDE05AE40769}" srcOrd="0" destOrd="0" parTransId="{015547F4-1D6B-46EF-BE25-BE1EE8F373EF}" sibTransId="{BC8FF035-A306-4476-896E-30E9770D53E0}"/>
    <dgm:cxn modelId="{DB2A8D34-FC8E-42F4-9E16-833A7EF5FA60}" srcId="{B49094B2-A701-4BFA-AFBE-971EE091C0BB}" destId="{5E5F60F8-E37A-434E-A0A0-3AE2EFBC3BD5}" srcOrd="2" destOrd="0" parTransId="{4C5ACA4D-C118-4A99-BC7C-06D5B14FBA5F}" sibTransId="{0D778A03-85D9-4CD2-8E44-AB6A604F068E}"/>
    <dgm:cxn modelId="{73673738-10C1-458D-9B4C-5C07E54449C5}" type="presOf" srcId="{5E5F60F8-E37A-434E-A0A0-3AE2EFBC3BD5}" destId="{A05DA136-E247-4E5E-80C9-E64975F2246E}" srcOrd="0" destOrd="2" presId="urn:microsoft.com/office/officeart/2005/8/layout/vList5"/>
    <dgm:cxn modelId="{867E273B-0682-4820-B701-05A3075E7007}" type="presOf" srcId="{790BCD1B-CCDC-48D9-87A9-AA88C4741499}" destId="{1F3EDCFB-4524-43DC-B80F-291F0648D882}" srcOrd="0" destOrd="2" presId="urn:microsoft.com/office/officeart/2005/8/layout/vList5"/>
    <dgm:cxn modelId="{3BCC383C-DD89-4139-B381-A19812CF28D6}" srcId="{638A14FA-FF6A-451C-B88A-C67789895333}" destId="{B49094B2-A701-4BFA-AFBE-971EE091C0BB}" srcOrd="0" destOrd="0" parTransId="{7E82B41C-102C-4181-940C-C591D8C96172}" sibTransId="{B088717E-1C2D-4CDA-98C7-DE20F4A8F192}"/>
    <dgm:cxn modelId="{41B8ED5C-EACB-4484-B6B2-E85756CD507F}" type="presOf" srcId="{B49094B2-A701-4BFA-AFBE-971EE091C0BB}" destId="{2BFF0E5F-1F6C-498F-AF95-804483BD3846}" srcOrd="0" destOrd="0" presId="urn:microsoft.com/office/officeart/2005/8/layout/vList5"/>
    <dgm:cxn modelId="{493A9343-9D60-416D-BDEE-2EE337B6228E}" type="presOf" srcId="{5E72C7EA-2103-47CE-93CC-823630D122B4}" destId="{6AD83EEC-8CD2-4626-A4C8-EEA5D8446E75}" srcOrd="0" destOrd="0" presId="urn:microsoft.com/office/officeart/2005/8/layout/vList5"/>
    <dgm:cxn modelId="{7BBBF144-8A3A-4875-A996-C05E6EE8A8BD}" srcId="{9B9DFACB-976E-44BC-81C3-16FA858458EC}" destId="{F28DF5AB-44EE-4136-A2C1-ACE37572ADB8}" srcOrd="2" destOrd="0" parTransId="{8AA12557-7239-4D3C-9BB2-331571E078E0}" sibTransId="{9983AFB0-A1C6-451F-AAA8-CEA44CE4CA80}"/>
    <dgm:cxn modelId="{40AF4465-D19E-4E9D-8DC5-FEB31809E572}" srcId="{635D7FAE-B0F1-432E-B24B-8881931E7764}" destId="{EF5BC89C-D328-4DBE-B542-118EE77D1727}" srcOrd="1" destOrd="0" parTransId="{EBCBE567-7D4E-4B5E-BEB7-953A89E6F307}" sibTransId="{C8BD8064-9707-4338-967C-8E5C9507ECB9}"/>
    <dgm:cxn modelId="{7A2CFC65-15B2-4BCB-83DE-479C650615F3}" srcId="{635D7FAE-B0F1-432E-B24B-8881931E7764}" destId="{1A9C6F22-7BF2-4A2A-95AA-087426483EF0}" srcOrd="0" destOrd="0" parTransId="{541BE8EC-A634-4EC1-89CE-0906BC8DD56D}" sibTransId="{53788ECF-9169-4B07-B73A-7904438DD4AB}"/>
    <dgm:cxn modelId="{C8B7906A-2666-4E35-B32C-D36D9B3645A4}" srcId="{F085EA1F-C902-4A34-9641-AC1B00CF4019}" destId="{7B0A5C50-93A5-48D9-B460-19B2182C9C07}" srcOrd="1" destOrd="0" parTransId="{EE3B52EF-9E53-4E2E-AE25-A96E95720E34}" sibTransId="{0327FB37-E7A5-4D5C-9ABF-126047B6BDFC}"/>
    <dgm:cxn modelId="{DF1B894B-5CD3-4F18-BC75-B0FD1C53B248}" srcId="{4C6D8DF3-C3C1-4155-A7F3-4104A40C801E}" destId="{F15E4B1C-FC33-4044-86FF-A2854574C358}" srcOrd="1" destOrd="0" parTransId="{D400B1A2-F8E6-4459-BED1-E5D87E1360D2}" sibTransId="{7ECFF758-BAA5-4C08-9DD3-5B7416F941D4}"/>
    <dgm:cxn modelId="{E3859E4B-A086-4512-8783-11C392740117}" srcId="{B49094B2-A701-4BFA-AFBE-971EE091C0BB}" destId="{8F117698-0DB9-4A0A-A2C8-38490CB1DA86}" srcOrd="1" destOrd="0" parTransId="{C0FDA560-C54B-4F31-8198-CC39EF18141C}" sibTransId="{2403D121-19F7-4A5C-8D63-04A0F8E702A3}"/>
    <dgm:cxn modelId="{7FFBC06C-32E7-49B9-BE21-E7D2C1F77C2F}" type="presOf" srcId="{BDB6F675-16C0-434D-A644-7653B300859C}" destId="{3FA1DB97-9CDA-41AA-A7DB-EFBA60937321}" srcOrd="0" destOrd="2" presId="urn:microsoft.com/office/officeart/2005/8/layout/vList5"/>
    <dgm:cxn modelId="{6EC5B64D-02FF-4977-A576-9C83FFD2A2F7}" srcId="{4C6D8DF3-C3C1-4155-A7F3-4104A40C801E}" destId="{5E72C7EA-2103-47CE-93CC-823630D122B4}" srcOrd="0" destOrd="0" parTransId="{15C292E2-77DE-4E52-99E9-A767C0243AAA}" sibTransId="{DCAF3A2A-8621-4CD3-8F0A-35A2A55F4169}"/>
    <dgm:cxn modelId="{7C201F52-157A-482C-B5FA-71B481539E9C}" type="presOf" srcId="{F085EA1F-C902-4A34-9641-AC1B00CF4019}" destId="{5A62407D-22D8-4548-8E37-10CEA2CE6E3D}" srcOrd="0" destOrd="0" presId="urn:microsoft.com/office/officeart/2005/8/layout/vList5"/>
    <dgm:cxn modelId="{81612B56-9795-4C68-8602-2CB5E7D34B52}" type="presOf" srcId="{4C6D8DF3-C3C1-4155-A7F3-4104A40C801E}" destId="{52EDC0EA-97DD-4ADB-91BA-A92886537658}" srcOrd="0" destOrd="0" presId="urn:microsoft.com/office/officeart/2005/8/layout/vList5"/>
    <dgm:cxn modelId="{B7B27C58-1EF3-42D6-80B4-E6565CA0DB8D}" type="presOf" srcId="{9B9DFACB-976E-44BC-81C3-16FA858458EC}" destId="{521B0F95-9FF3-4FA5-BD1D-BD1D605764B8}" srcOrd="0" destOrd="0" presId="urn:microsoft.com/office/officeart/2005/8/layout/vList5"/>
    <dgm:cxn modelId="{7BCFE27B-3791-43D7-94C5-A5365A2D3321}" srcId="{635D7FAE-B0F1-432E-B24B-8881931E7764}" destId="{790BCD1B-CCDC-48D9-87A9-AA88C4741499}" srcOrd="2" destOrd="0" parTransId="{68C0392A-CA08-423E-9BF4-F11E1A23D521}" sibTransId="{C2EE6A79-9430-4A94-BE09-AD07E083B0F9}"/>
    <dgm:cxn modelId="{9F34398C-CE27-4F90-B70B-A29A17DAE0F8}" type="presOf" srcId="{8F117698-0DB9-4A0A-A2C8-38490CB1DA86}" destId="{A05DA136-E247-4E5E-80C9-E64975F2246E}" srcOrd="0" destOrd="1" presId="urn:microsoft.com/office/officeart/2005/8/layout/vList5"/>
    <dgm:cxn modelId="{858C5899-6899-477B-BF6B-E8A68BABD2FD}" type="presOf" srcId="{638A14FA-FF6A-451C-B88A-C67789895333}" destId="{13A598BA-310B-4D48-BA5D-C1B3CC6E59DC}" srcOrd="0" destOrd="0" presId="urn:microsoft.com/office/officeart/2005/8/layout/vList5"/>
    <dgm:cxn modelId="{EC04FF9D-93EB-4FD1-89DF-21561566ED57}" type="presOf" srcId="{7B0A5C50-93A5-48D9-B460-19B2182C9C07}" destId="{3FA1DB97-9CDA-41AA-A7DB-EFBA60937321}" srcOrd="0" destOrd="1" presId="urn:microsoft.com/office/officeart/2005/8/layout/vList5"/>
    <dgm:cxn modelId="{0A11C7A3-5A2C-4B37-8503-E7B6C43072B9}" srcId="{4C6D8DF3-C3C1-4155-A7F3-4104A40C801E}" destId="{B7233364-47AE-408C-A29C-80EF9BADDCF1}" srcOrd="2" destOrd="0" parTransId="{13E51E6E-FBF1-4BB2-9AC0-AF9BDE9B3549}" sibTransId="{505122E1-4BAA-4242-99B7-436281AF56FF}"/>
    <dgm:cxn modelId="{F25D8BA5-56A5-46D5-8F1D-A718423F222A}" srcId="{9B9DFACB-976E-44BC-81C3-16FA858458EC}" destId="{53B94D54-83EB-4119-ABA6-980670AA34B0}" srcOrd="0" destOrd="0" parTransId="{DC94EF1D-2E63-4B5F-80F0-19F79C966809}" sibTransId="{2ED48AD2-5391-416B-A39A-892E4B673436}"/>
    <dgm:cxn modelId="{BFC4CBA5-C817-45AF-8792-0147AC89F9EB}" type="presOf" srcId="{58247379-D03B-42CD-9B32-041D9301B826}" destId="{44104CF3-C2B8-4D8E-BC13-60A97FDA603F}" srcOrd="0" destOrd="0" presId="urn:microsoft.com/office/officeart/2005/8/layout/vList5"/>
    <dgm:cxn modelId="{E16A85B0-5062-47B6-B50C-1CF569236D44}" type="presOf" srcId="{B7233364-47AE-408C-A29C-80EF9BADDCF1}" destId="{6AD83EEC-8CD2-4626-A4C8-EEA5D8446E75}" srcOrd="0" destOrd="2" presId="urn:microsoft.com/office/officeart/2005/8/layout/vList5"/>
    <dgm:cxn modelId="{EF1F10B1-F6DC-47AC-ADA9-D32DC78191A9}" type="presOf" srcId="{1A9C6F22-7BF2-4A2A-95AA-087426483EF0}" destId="{1F3EDCFB-4524-43DC-B80F-291F0648D882}" srcOrd="0" destOrd="0" presId="urn:microsoft.com/office/officeart/2005/8/layout/vList5"/>
    <dgm:cxn modelId="{B195B4B5-4180-43AF-BCD7-953939EB018E}" srcId="{638A14FA-FF6A-451C-B88A-C67789895333}" destId="{4C6D8DF3-C3C1-4155-A7F3-4104A40C801E}" srcOrd="3" destOrd="0" parTransId="{4F9C4C49-DF7B-4597-B858-D28D4354F2D8}" sibTransId="{6C30C8B7-2B09-47C6-AEAD-5216099CFF76}"/>
    <dgm:cxn modelId="{C9FC38B7-0BB4-4007-978E-DB6C4E69F10B}" srcId="{638A14FA-FF6A-451C-B88A-C67789895333}" destId="{635D7FAE-B0F1-432E-B24B-8881931E7764}" srcOrd="5" destOrd="0" parTransId="{1993CE11-79A4-474A-A8B3-A65F3002B177}" sibTransId="{72B34637-EDB7-4C76-BD73-68E654D5F67E}"/>
    <dgm:cxn modelId="{064D91C8-F813-494B-9B67-0615732B9DA0}" srcId="{D03A2F5C-849C-48D7-B15E-E7AB65168A93}" destId="{58247379-D03B-42CD-9B32-041D9301B826}" srcOrd="0" destOrd="0" parTransId="{50A3CA5D-B354-48C3-8488-822724FF4F3E}" sibTransId="{6EB635AD-DD8C-4111-B8D1-7D6E155BD8CA}"/>
    <dgm:cxn modelId="{82BCB9C8-D08A-4BBB-A26E-52871E2B9AAF}" srcId="{638A14FA-FF6A-451C-B88A-C67789895333}" destId="{9B9DFACB-976E-44BC-81C3-16FA858458EC}" srcOrd="2" destOrd="0" parTransId="{2FAE1DEB-9FF4-4789-87FD-FB0CCF862EBB}" sibTransId="{9AB1D5AA-FFD5-4359-B638-5BB03CF0A8A7}"/>
    <dgm:cxn modelId="{30D4BEDB-9A34-4366-8494-A87E20D90281}" srcId="{9B9DFACB-976E-44BC-81C3-16FA858458EC}" destId="{F858CD5A-39D4-49E7-987A-11191595FD19}" srcOrd="1" destOrd="0" parTransId="{466E9FC7-18FB-4558-A072-59F4C43AA3C3}" sibTransId="{9DC3CA50-11B2-4620-8115-A51E9F3FFF49}"/>
    <dgm:cxn modelId="{0C50C5DD-158E-467A-B07C-E293886BAE8B}" type="presOf" srcId="{EF5BC89C-D328-4DBE-B542-118EE77D1727}" destId="{1F3EDCFB-4524-43DC-B80F-291F0648D882}" srcOrd="0" destOrd="1" presId="urn:microsoft.com/office/officeart/2005/8/layout/vList5"/>
    <dgm:cxn modelId="{E07C39F2-3394-416B-AA64-60A59FF22457}" srcId="{D03A2F5C-849C-48D7-B15E-E7AB65168A93}" destId="{7BBE2043-332B-4F2E-90B3-5A16D131F481}" srcOrd="1" destOrd="0" parTransId="{4523A0E8-1582-475A-9B9E-F4C178415314}" sibTransId="{5DBA9B0D-7161-4705-814E-BDECD2C1221B}"/>
    <dgm:cxn modelId="{F34078FE-AC4D-4626-8C86-0B7F0A917574}" srcId="{F085EA1F-C902-4A34-9641-AC1B00CF4019}" destId="{BDB6F675-16C0-434D-A644-7653B300859C}" srcOrd="2" destOrd="0" parTransId="{7B4E0385-0B4E-4A78-AEDB-77D890DB047D}" sibTransId="{A0C325E9-C00D-42B7-ACA1-4BAC6CF9BCCD}"/>
    <dgm:cxn modelId="{B0266CA4-F59B-4137-968F-61D154491909}" type="presParOf" srcId="{13A598BA-310B-4D48-BA5D-C1B3CC6E59DC}" destId="{A001DE95-3D8F-4DB2-89C8-B4D9ADCC6F62}" srcOrd="0" destOrd="0" presId="urn:microsoft.com/office/officeart/2005/8/layout/vList5"/>
    <dgm:cxn modelId="{FF6FD21A-18F8-4F61-B8AB-BB5ACBB58560}" type="presParOf" srcId="{A001DE95-3D8F-4DB2-89C8-B4D9ADCC6F62}" destId="{2BFF0E5F-1F6C-498F-AF95-804483BD3846}" srcOrd="0" destOrd="0" presId="urn:microsoft.com/office/officeart/2005/8/layout/vList5"/>
    <dgm:cxn modelId="{0A3BDA41-97AE-4E3E-B4F5-414278D6ECB6}" type="presParOf" srcId="{A001DE95-3D8F-4DB2-89C8-B4D9ADCC6F62}" destId="{A05DA136-E247-4E5E-80C9-E64975F2246E}" srcOrd="1" destOrd="0" presId="urn:microsoft.com/office/officeart/2005/8/layout/vList5"/>
    <dgm:cxn modelId="{E71F1FEB-045D-46D3-8A4D-358B6D30D340}" type="presParOf" srcId="{13A598BA-310B-4D48-BA5D-C1B3CC6E59DC}" destId="{4BD35975-A49B-4EF9-A37B-F669758088D2}" srcOrd="1" destOrd="0" presId="urn:microsoft.com/office/officeart/2005/8/layout/vList5"/>
    <dgm:cxn modelId="{85D80BB8-231D-47EE-8521-1E84A52330BF}" type="presParOf" srcId="{13A598BA-310B-4D48-BA5D-C1B3CC6E59DC}" destId="{94AD9698-176B-4941-B90D-D13A2B127FB9}" srcOrd="2" destOrd="0" presId="urn:microsoft.com/office/officeart/2005/8/layout/vList5"/>
    <dgm:cxn modelId="{FE80A56E-0923-493B-B7A6-9C23CC4C4EFA}" type="presParOf" srcId="{94AD9698-176B-4941-B90D-D13A2B127FB9}" destId="{5A62407D-22D8-4548-8E37-10CEA2CE6E3D}" srcOrd="0" destOrd="0" presId="urn:microsoft.com/office/officeart/2005/8/layout/vList5"/>
    <dgm:cxn modelId="{228C9383-45A0-4BD0-A183-20C95916D2D0}" type="presParOf" srcId="{94AD9698-176B-4941-B90D-D13A2B127FB9}" destId="{3FA1DB97-9CDA-41AA-A7DB-EFBA60937321}" srcOrd="1" destOrd="0" presId="urn:microsoft.com/office/officeart/2005/8/layout/vList5"/>
    <dgm:cxn modelId="{818BA425-5FC9-4750-8044-2D0A7E9B60CC}" type="presParOf" srcId="{13A598BA-310B-4D48-BA5D-C1B3CC6E59DC}" destId="{B09D5E27-A79C-4E31-9661-4DAF92B39CBB}" srcOrd="3" destOrd="0" presId="urn:microsoft.com/office/officeart/2005/8/layout/vList5"/>
    <dgm:cxn modelId="{51687C0C-3263-48EA-8B19-4178CD29743B}" type="presParOf" srcId="{13A598BA-310B-4D48-BA5D-C1B3CC6E59DC}" destId="{1960E0DD-4A2A-456F-817C-85609338E5AA}" srcOrd="4" destOrd="0" presId="urn:microsoft.com/office/officeart/2005/8/layout/vList5"/>
    <dgm:cxn modelId="{E6FCF600-5EA4-45AC-8739-855A4610963E}" type="presParOf" srcId="{1960E0DD-4A2A-456F-817C-85609338E5AA}" destId="{521B0F95-9FF3-4FA5-BD1D-BD1D605764B8}" srcOrd="0" destOrd="0" presId="urn:microsoft.com/office/officeart/2005/8/layout/vList5"/>
    <dgm:cxn modelId="{5428A0DE-5F8C-4C77-BDBF-054E5B08D9B9}" type="presParOf" srcId="{1960E0DD-4A2A-456F-817C-85609338E5AA}" destId="{9C041A41-65C3-45EC-BF74-192CEE400BD1}" srcOrd="1" destOrd="0" presId="urn:microsoft.com/office/officeart/2005/8/layout/vList5"/>
    <dgm:cxn modelId="{D108BA6B-AB9E-4A54-8F11-DA98CD3E7AE9}" type="presParOf" srcId="{13A598BA-310B-4D48-BA5D-C1B3CC6E59DC}" destId="{AC184E57-C8F3-4115-B040-27ABC660AE78}" srcOrd="5" destOrd="0" presId="urn:microsoft.com/office/officeart/2005/8/layout/vList5"/>
    <dgm:cxn modelId="{F6C9254E-89EC-481B-A359-B71022656B9A}" type="presParOf" srcId="{13A598BA-310B-4D48-BA5D-C1B3CC6E59DC}" destId="{E8ECD389-600A-46E5-AB3A-1B99A7977EFA}" srcOrd="6" destOrd="0" presId="urn:microsoft.com/office/officeart/2005/8/layout/vList5"/>
    <dgm:cxn modelId="{4154C394-85EE-4C37-BEBE-D9065AC3E8FB}" type="presParOf" srcId="{E8ECD389-600A-46E5-AB3A-1B99A7977EFA}" destId="{52EDC0EA-97DD-4ADB-91BA-A92886537658}" srcOrd="0" destOrd="0" presId="urn:microsoft.com/office/officeart/2005/8/layout/vList5"/>
    <dgm:cxn modelId="{96999309-692A-40A0-A9BA-2444039C4EB5}" type="presParOf" srcId="{E8ECD389-600A-46E5-AB3A-1B99A7977EFA}" destId="{6AD83EEC-8CD2-4626-A4C8-EEA5D8446E75}" srcOrd="1" destOrd="0" presId="urn:microsoft.com/office/officeart/2005/8/layout/vList5"/>
    <dgm:cxn modelId="{B7271E88-9DBA-4A28-9E45-DD643ABCF7F6}" type="presParOf" srcId="{13A598BA-310B-4D48-BA5D-C1B3CC6E59DC}" destId="{DBD9890B-F44F-4684-9BAB-228E8F5178CB}" srcOrd="7" destOrd="0" presId="urn:microsoft.com/office/officeart/2005/8/layout/vList5"/>
    <dgm:cxn modelId="{2EDA4EBE-7003-40BD-8D7E-62F08E1A8A0F}" type="presParOf" srcId="{13A598BA-310B-4D48-BA5D-C1B3CC6E59DC}" destId="{E63CAD95-3D47-4C60-816D-67E647995E84}" srcOrd="8" destOrd="0" presId="urn:microsoft.com/office/officeart/2005/8/layout/vList5"/>
    <dgm:cxn modelId="{1D7D5E50-D94C-4AE6-87FD-1005CAC89207}" type="presParOf" srcId="{E63CAD95-3D47-4C60-816D-67E647995E84}" destId="{0C280F90-00EE-4D10-AD82-5875A1BEEE38}" srcOrd="0" destOrd="0" presId="urn:microsoft.com/office/officeart/2005/8/layout/vList5"/>
    <dgm:cxn modelId="{C947DDB1-2094-46FA-A197-126A1607E5DC}" type="presParOf" srcId="{E63CAD95-3D47-4C60-816D-67E647995E84}" destId="{44104CF3-C2B8-4D8E-BC13-60A97FDA603F}" srcOrd="1" destOrd="0" presId="urn:microsoft.com/office/officeart/2005/8/layout/vList5"/>
    <dgm:cxn modelId="{3D7F9B1F-6C5B-4407-9EDB-EEC3D1378432}" type="presParOf" srcId="{13A598BA-310B-4D48-BA5D-C1B3CC6E59DC}" destId="{01EB3CE5-1682-434C-87CB-4EECA25FA6FD}" srcOrd="9" destOrd="0" presId="urn:microsoft.com/office/officeart/2005/8/layout/vList5"/>
    <dgm:cxn modelId="{2A86D431-F0DF-42FC-B756-1F879E0C30CE}" type="presParOf" srcId="{13A598BA-310B-4D48-BA5D-C1B3CC6E59DC}" destId="{E79A0CCE-8517-4EBC-97F7-9B9C5322238B}" srcOrd="10" destOrd="0" presId="urn:microsoft.com/office/officeart/2005/8/layout/vList5"/>
    <dgm:cxn modelId="{DB6B7BCF-E1C4-4997-9C9B-7AD2691F1620}" type="presParOf" srcId="{E79A0CCE-8517-4EBC-97F7-9B9C5322238B}" destId="{B12C249F-FED1-41E5-9343-E7FB14316082}" srcOrd="0" destOrd="0" presId="urn:microsoft.com/office/officeart/2005/8/layout/vList5"/>
    <dgm:cxn modelId="{B2935CBF-EE12-4C7E-B9B8-C180A5537E2B}" type="presParOf" srcId="{E79A0CCE-8517-4EBC-97F7-9B9C5322238B}" destId="{1F3EDCFB-4524-43DC-B80F-291F0648D88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DA136-E247-4E5E-80C9-E64975F2246E}">
      <dsp:nvSpPr>
        <dsp:cNvPr id="0" name=""/>
        <dsp:cNvSpPr/>
      </dsp:nvSpPr>
      <dsp:spPr>
        <a:xfrm rot="5400000">
          <a:off x="5482459" y="-1777666"/>
          <a:ext cx="703212" cy="444117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State the agency head’s support of internal controls.</a:t>
          </a:r>
        </a:p>
        <a:p>
          <a:pPr marL="114300" lvl="1" indent="-114300" algn="l" defTabSz="533400">
            <a:lnSpc>
              <a:spcPct val="90000"/>
            </a:lnSpc>
            <a:spcBef>
              <a:spcPct val="0"/>
            </a:spcBef>
            <a:spcAft>
              <a:spcPct val="15000"/>
            </a:spcAft>
            <a:buChar char="•"/>
          </a:pPr>
          <a:r>
            <a:rPr lang="en-US" sz="1200" kern="1200" dirty="0"/>
            <a:t>Define responsibilities of agency management and staff.</a:t>
          </a:r>
        </a:p>
        <a:p>
          <a:pPr marL="114300" lvl="1" indent="-114300" algn="l" defTabSz="533400">
            <a:lnSpc>
              <a:spcPct val="90000"/>
            </a:lnSpc>
            <a:spcBef>
              <a:spcPct val="0"/>
            </a:spcBef>
            <a:spcAft>
              <a:spcPct val="15000"/>
            </a:spcAft>
            <a:buChar char="•"/>
          </a:pPr>
          <a:r>
            <a:rPr lang="en-US" sz="1200" kern="1200" dirty="0"/>
            <a:t>Describe the process for evaluating internal controls.</a:t>
          </a:r>
        </a:p>
      </dsp:txBody>
      <dsp:txXfrm rot="-5400000">
        <a:off x="3613476" y="125645"/>
        <a:ext cx="4406851" cy="634556"/>
      </dsp:txXfrm>
    </dsp:sp>
    <dsp:sp modelId="{2BFF0E5F-1F6C-498F-AF95-804483BD3846}">
      <dsp:nvSpPr>
        <dsp:cNvPr id="0" name=""/>
        <dsp:cNvSpPr/>
      </dsp:nvSpPr>
      <dsp:spPr>
        <a:xfrm>
          <a:off x="0" y="0"/>
          <a:ext cx="3611570" cy="87901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t" anchorCtr="1">
          <a:noAutofit/>
        </a:bodyPr>
        <a:lstStyle/>
        <a:p>
          <a:pPr marL="0" lvl="0" indent="0" algn="ctr" defTabSz="622300">
            <a:lnSpc>
              <a:spcPct val="90000"/>
            </a:lnSpc>
            <a:spcBef>
              <a:spcPct val="0"/>
            </a:spcBef>
            <a:spcAft>
              <a:spcPct val="35000"/>
            </a:spcAft>
            <a:buFont typeface="+mj-lt"/>
            <a:buNone/>
          </a:pPr>
          <a:r>
            <a:rPr lang="en-US" sz="1400" b="0" i="0" kern="1200" dirty="0"/>
            <a:t>1) Establish and maintain guidelines for a system of internal controls for the agency.</a:t>
          </a:r>
          <a:endParaRPr lang="en-US" sz="1400" kern="1200" dirty="0"/>
        </a:p>
      </dsp:txBody>
      <dsp:txXfrm>
        <a:off x="42910" y="42910"/>
        <a:ext cx="3525750" cy="793196"/>
      </dsp:txXfrm>
    </dsp:sp>
    <dsp:sp modelId="{3FA1DB97-9CDA-41AA-A7DB-EFBA60937321}">
      <dsp:nvSpPr>
        <dsp:cNvPr id="0" name=""/>
        <dsp:cNvSpPr/>
      </dsp:nvSpPr>
      <dsp:spPr>
        <a:xfrm rot="5400000">
          <a:off x="5444844" y="-854699"/>
          <a:ext cx="778442" cy="444117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Evaluate effectiveness of internal control system.</a:t>
          </a:r>
        </a:p>
        <a:p>
          <a:pPr marL="114300" lvl="1" indent="-114300" algn="l" defTabSz="533400">
            <a:lnSpc>
              <a:spcPct val="90000"/>
            </a:lnSpc>
            <a:spcBef>
              <a:spcPct val="0"/>
            </a:spcBef>
            <a:spcAft>
              <a:spcPct val="15000"/>
            </a:spcAft>
            <a:buChar char="•"/>
          </a:pPr>
          <a:r>
            <a:rPr lang="en-US" sz="1200" kern="1200" dirty="0"/>
            <a:t>Incorporate 2013 COSO Framework into the system.</a:t>
          </a:r>
        </a:p>
        <a:p>
          <a:pPr marL="114300" lvl="1" indent="-114300" algn="l" defTabSz="533400">
            <a:lnSpc>
              <a:spcPct val="90000"/>
            </a:lnSpc>
            <a:spcBef>
              <a:spcPct val="0"/>
            </a:spcBef>
            <a:spcAft>
              <a:spcPct val="15000"/>
            </a:spcAft>
            <a:buChar char="•"/>
          </a:pPr>
          <a:r>
            <a:rPr lang="en-US" sz="1200" kern="1200" dirty="0"/>
            <a:t>Institute policy for documenting and reporting deficiencies in system.</a:t>
          </a:r>
        </a:p>
      </dsp:txBody>
      <dsp:txXfrm rot="-5400000">
        <a:off x="3613476" y="1014669"/>
        <a:ext cx="4403179" cy="702442"/>
      </dsp:txXfrm>
    </dsp:sp>
    <dsp:sp modelId="{5A62407D-22D8-4548-8E37-10CEA2CE6E3D}">
      <dsp:nvSpPr>
        <dsp:cNvPr id="0" name=""/>
        <dsp:cNvSpPr/>
      </dsp:nvSpPr>
      <dsp:spPr>
        <a:xfrm>
          <a:off x="1906" y="926382"/>
          <a:ext cx="3611570" cy="87901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t" anchorCtr="1">
          <a:noAutofit/>
        </a:bodyPr>
        <a:lstStyle/>
        <a:p>
          <a:pPr marL="0" lvl="0" indent="0" algn="ctr" defTabSz="622300">
            <a:lnSpc>
              <a:spcPct val="90000"/>
            </a:lnSpc>
            <a:spcBef>
              <a:spcPct val="0"/>
            </a:spcBef>
            <a:spcAft>
              <a:spcPct val="35000"/>
            </a:spcAft>
            <a:buFont typeface="+mj-lt"/>
            <a:buNone/>
          </a:pPr>
          <a:r>
            <a:rPr lang="en-US" sz="1400" b="0" i="0" kern="1200" dirty="0"/>
            <a:t>2) Establish and maintain a system of internal controls and a program of internal control review for the agency.</a:t>
          </a:r>
          <a:endParaRPr lang="en-US" sz="1400" kern="1200" dirty="0"/>
        </a:p>
      </dsp:txBody>
      <dsp:txXfrm>
        <a:off x="44816" y="969292"/>
        <a:ext cx="3525750" cy="793196"/>
      </dsp:txXfrm>
    </dsp:sp>
    <dsp:sp modelId="{9C041A41-65C3-45EC-BF74-192CEE400BD1}">
      <dsp:nvSpPr>
        <dsp:cNvPr id="0" name=""/>
        <dsp:cNvSpPr/>
      </dsp:nvSpPr>
      <dsp:spPr>
        <a:xfrm rot="5400000">
          <a:off x="5307500" y="155325"/>
          <a:ext cx="1053131" cy="444117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Set clear expectations from agency management in the statement.</a:t>
          </a:r>
        </a:p>
        <a:p>
          <a:pPr marL="114300" lvl="1" indent="-114300" algn="l" defTabSz="533400">
            <a:lnSpc>
              <a:spcPct val="90000"/>
            </a:lnSpc>
            <a:spcBef>
              <a:spcPct val="0"/>
            </a:spcBef>
            <a:spcAft>
              <a:spcPct val="15000"/>
            </a:spcAft>
            <a:buChar char="•"/>
          </a:pPr>
          <a:r>
            <a:rPr lang="en-US" sz="1200" kern="1200" dirty="0"/>
            <a:t>Issue periodically and emphasize the importance of effective internal controls. </a:t>
          </a:r>
        </a:p>
        <a:p>
          <a:pPr marL="114300" lvl="1" indent="-114300" algn="l" defTabSz="533400">
            <a:lnSpc>
              <a:spcPct val="90000"/>
            </a:lnSpc>
            <a:spcBef>
              <a:spcPct val="0"/>
            </a:spcBef>
            <a:spcAft>
              <a:spcPct val="15000"/>
            </a:spcAft>
            <a:buChar char="•"/>
          </a:pPr>
          <a:r>
            <a:rPr lang="en-US" sz="1200" kern="1200" dirty="0"/>
            <a:t>Provide employees with applicable policies and procedures for their position. </a:t>
          </a:r>
        </a:p>
      </dsp:txBody>
      <dsp:txXfrm rot="-5400000">
        <a:off x="3613476" y="1900759"/>
        <a:ext cx="4389769" cy="950311"/>
      </dsp:txXfrm>
    </dsp:sp>
    <dsp:sp modelId="{521B0F95-9FF3-4FA5-BD1D-BD1D605764B8}">
      <dsp:nvSpPr>
        <dsp:cNvPr id="0" name=""/>
        <dsp:cNvSpPr/>
      </dsp:nvSpPr>
      <dsp:spPr>
        <a:xfrm>
          <a:off x="1906" y="1856232"/>
          <a:ext cx="3611570" cy="103936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0955" rIns="41910" bIns="20955" numCol="1" spcCol="1270" anchor="t" anchorCtr="1">
          <a:noAutofit/>
        </a:bodyPr>
        <a:lstStyle/>
        <a:p>
          <a:pPr marL="0" lvl="0" indent="0" algn="ctr" defTabSz="466725">
            <a:lnSpc>
              <a:spcPct val="90000"/>
            </a:lnSpc>
            <a:spcBef>
              <a:spcPct val="0"/>
            </a:spcBef>
            <a:spcAft>
              <a:spcPct val="35000"/>
            </a:spcAft>
            <a:buFont typeface="+mj-lt"/>
            <a:buNone/>
          </a:pPr>
          <a:r>
            <a:rPr lang="en-US" sz="1050" b="0" i="0" kern="1200" dirty="0"/>
            <a:t>3) Make available to each officer and employee of the agency a clear and concise statement of the generally applicable management policies and standards with which the officer or employee of such agency is expected to comply, along with detailed policies and procedures the employees are expected to adhere to in completing their work.</a:t>
          </a:r>
          <a:endParaRPr lang="en-US" sz="1050" kern="1200" dirty="0"/>
        </a:p>
      </dsp:txBody>
      <dsp:txXfrm>
        <a:off x="52644" y="1906970"/>
        <a:ext cx="3510094" cy="937890"/>
      </dsp:txXfrm>
    </dsp:sp>
    <dsp:sp modelId="{6AD83EEC-8CD2-4626-A4C8-EEA5D8446E75}">
      <dsp:nvSpPr>
        <dsp:cNvPr id="0" name=""/>
        <dsp:cNvSpPr/>
      </dsp:nvSpPr>
      <dsp:spPr>
        <a:xfrm rot="5400000">
          <a:off x="5482459" y="1165349"/>
          <a:ext cx="703212" cy="444117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Coordinates internal control activates.</a:t>
          </a:r>
        </a:p>
        <a:p>
          <a:pPr marL="114300" lvl="1" indent="-114300" algn="l" defTabSz="533400">
            <a:lnSpc>
              <a:spcPct val="90000"/>
            </a:lnSpc>
            <a:spcBef>
              <a:spcPct val="0"/>
            </a:spcBef>
            <a:spcAft>
              <a:spcPct val="15000"/>
            </a:spcAft>
            <a:buChar char="•"/>
          </a:pPr>
          <a:r>
            <a:rPr lang="en-US" sz="1200" kern="1200" dirty="0"/>
            <a:t>Ensures activates meet requirements of the B-0350.</a:t>
          </a:r>
        </a:p>
        <a:p>
          <a:pPr marL="114300" lvl="1" indent="-114300" algn="l" defTabSz="533400">
            <a:lnSpc>
              <a:spcPct val="90000"/>
            </a:lnSpc>
            <a:spcBef>
              <a:spcPct val="0"/>
            </a:spcBef>
            <a:spcAft>
              <a:spcPct val="15000"/>
            </a:spcAft>
            <a:buChar char="•"/>
          </a:pPr>
          <a:r>
            <a:rPr lang="en-US" sz="1200" kern="1200" dirty="0"/>
            <a:t>Evaluates adequacy of internal control reviews.</a:t>
          </a:r>
        </a:p>
      </dsp:txBody>
      <dsp:txXfrm rot="-5400000">
        <a:off x="3613476" y="3068660"/>
        <a:ext cx="4406851" cy="634556"/>
      </dsp:txXfrm>
    </dsp:sp>
    <dsp:sp modelId="{52EDC0EA-97DD-4ADB-91BA-A92886537658}">
      <dsp:nvSpPr>
        <dsp:cNvPr id="0" name=""/>
        <dsp:cNvSpPr/>
      </dsp:nvSpPr>
      <dsp:spPr>
        <a:xfrm>
          <a:off x="1906" y="2946431"/>
          <a:ext cx="3611570" cy="87901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0" i="0" kern="1200" dirty="0"/>
            <a:t>4) Designate an Internal Control Officer (ICO), who reports to the agency head, to implement and review the internal control responsibilities established pursuant to this BPRM item.</a:t>
          </a:r>
          <a:endParaRPr lang="en-US" sz="1200" kern="1200" dirty="0"/>
        </a:p>
      </dsp:txBody>
      <dsp:txXfrm>
        <a:off x="44816" y="2989341"/>
        <a:ext cx="3525750" cy="793196"/>
      </dsp:txXfrm>
    </dsp:sp>
    <dsp:sp modelId="{44104CF3-C2B8-4D8E-BC13-60A97FDA603F}">
      <dsp:nvSpPr>
        <dsp:cNvPr id="0" name=""/>
        <dsp:cNvSpPr/>
      </dsp:nvSpPr>
      <dsp:spPr>
        <a:xfrm rot="5400000">
          <a:off x="5482459" y="2088316"/>
          <a:ext cx="703212" cy="444117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Identify staff requiring internal control training. </a:t>
          </a:r>
        </a:p>
        <a:p>
          <a:pPr marL="114300" lvl="1" indent="-114300" algn="l" defTabSz="533400">
            <a:lnSpc>
              <a:spcPct val="90000"/>
            </a:lnSpc>
            <a:spcBef>
              <a:spcPct val="0"/>
            </a:spcBef>
            <a:spcAft>
              <a:spcPct val="15000"/>
            </a:spcAft>
            <a:buChar char="•"/>
          </a:pPr>
          <a:r>
            <a:rPr lang="en-US" sz="1200" kern="1200" dirty="0"/>
            <a:t>Implement on-going and specific training to agency staff. </a:t>
          </a:r>
        </a:p>
      </dsp:txBody>
      <dsp:txXfrm rot="-5400000">
        <a:off x="3613476" y="3991627"/>
        <a:ext cx="4406851" cy="634556"/>
      </dsp:txXfrm>
    </dsp:sp>
    <dsp:sp modelId="{0C280F90-00EE-4D10-AD82-5875A1BEEE38}">
      <dsp:nvSpPr>
        <dsp:cNvPr id="0" name=""/>
        <dsp:cNvSpPr/>
      </dsp:nvSpPr>
      <dsp:spPr>
        <a:xfrm>
          <a:off x="1906" y="3869398"/>
          <a:ext cx="3611570" cy="87901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22860" rIns="45720" bIns="22860" numCol="1" spcCol="1270" anchor="t" anchorCtr="1">
          <a:noAutofit/>
        </a:bodyPr>
        <a:lstStyle/>
        <a:p>
          <a:pPr marL="0" lvl="0" indent="0" algn="ctr" defTabSz="533400">
            <a:lnSpc>
              <a:spcPct val="90000"/>
            </a:lnSpc>
            <a:spcBef>
              <a:spcPct val="0"/>
            </a:spcBef>
            <a:spcAft>
              <a:spcPct val="35000"/>
            </a:spcAft>
            <a:buFont typeface="+mj-lt"/>
            <a:buNone/>
          </a:pPr>
          <a:r>
            <a:rPr lang="en-US" sz="1200" b="0" i="0" kern="1200" dirty="0"/>
            <a:t>5) Implement education and training efforts to ensure that officers and employees have achieved adequate awareness and understanding of internal control standards and, as appropriate, evaluation techniques.</a:t>
          </a:r>
          <a:endParaRPr lang="en-US" sz="1200" kern="1200" dirty="0"/>
        </a:p>
      </dsp:txBody>
      <dsp:txXfrm>
        <a:off x="44816" y="3912308"/>
        <a:ext cx="3525750" cy="793196"/>
      </dsp:txXfrm>
    </dsp:sp>
    <dsp:sp modelId="{1F3EDCFB-4524-43DC-B80F-291F0648D882}">
      <dsp:nvSpPr>
        <dsp:cNvPr id="0" name=""/>
        <dsp:cNvSpPr/>
      </dsp:nvSpPr>
      <dsp:spPr>
        <a:xfrm rot="5400000">
          <a:off x="5374456" y="3031385"/>
          <a:ext cx="919218" cy="444117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DOB establishes list of agencies required to have an internal audit function. </a:t>
          </a:r>
        </a:p>
        <a:p>
          <a:pPr marL="114300" lvl="1" indent="-114300" algn="l" defTabSz="533400">
            <a:lnSpc>
              <a:spcPct val="90000"/>
            </a:lnSpc>
            <a:spcBef>
              <a:spcPct val="0"/>
            </a:spcBef>
            <a:spcAft>
              <a:spcPct val="15000"/>
            </a:spcAft>
            <a:buChar char="•"/>
          </a:pPr>
          <a:r>
            <a:rPr lang="en-US" sz="1200" kern="1200" dirty="0"/>
            <a:t>Internal Audit unit is required to be managed by a Director of Internal Audit (DIA). </a:t>
          </a:r>
        </a:p>
        <a:p>
          <a:pPr marL="114300" lvl="1" indent="-114300" algn="l" defTabSz="533400">
            <a:lnSpc>
              <a:spcPct val="90000"/>
            </a:lnSpc>
            <a:spcBef>
              <a:spcPct val="0"/>
            </a:spcBef>
            <a:spcAft>
              <a:spcPct val="15000"/>
            </a:spcAft>
            <a:buChar char="•"/>
          </a:pPr>
          <a:r>
            <a:rPr lang="en-US" sz="1200" kern="1200" dirty="0"/>
            <a:t>The DIA reports directly to the agency head. </a:t>
          </a:r>
        </a:p>
      </dsp:txBody>
      <dsp:txXfrm rot="-5400000">
        <a:off x="3613476" y="4837239"/>
        <a:ext cx="4396306" cy="829472"/>
      </dsp:txXfrm>
    </dsp:sp>
    <dsp:sp modelId="{B12C249F-FED1-41E5-9343-E7FB14316082}">
      <dsp:nvSpPr>
        <dsp:cNvPr id="0" name=""/>
        <dsp:cNvSpPr/>
      </dsp:nvSpPr>
      <dsp:spPr>
        <a:xfrm>
          <a:off x="1906" y="4873751"/>
          <a:ext cx="3611570" cy="75644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t" anchorCtr="1">
          <a:noAutofit/>
        </a:bodyPr>
        <a:lstStyle/>
        <a:p>
          <a:pPr marL="0" lvl="0" indent="0" algn="ctr" defTabSz="622300">
            <a:lnSpc>
              <a:spcPct val="90000"/>
            </a:lnSpc>
            <a:spcBef>
              <a:spcPct val="0"/>
            </a:spcBef>
            <a:spcAft>
              <a:spcPct val="35000"/>
            </a:spcAft>
            <a:buFont typeface="+mj-lt"/>
            <a:buNone/>
          </a:pPr>
          <a:r>
            <a:rPr lang="en-US" sz="1400" b="0" i="0" kern="1200" dirty="0"/>
            <a:t>6) Periodically evaluate the need to establish, maintain or modify an internal audit (IA) function.</a:t>
          </a:r>
          <a:endParaRPr lang="en-US" sz="1400" kern="1200" dirty="0"/>
        </a:p>
      </dsp:txBody>
      <dsp:txXfrm>
        <a:off x="38833" y="4910678"/>
        <a:ext cx="3537716" cy="68259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0.39234</cdr:x>
      <cdr:y>0.34228</cdr:y>
    </cdr:from>
    <cdr:to>
      <cdr:x>0.60766</cdr:x>
      <cdr:y>0.65772</cdr:y>
    </cdr:to>
    <cdr:sp macro="" textlink="">
      <cdr:nvSpPr>
        <cdr:cNvPr id="2" name="TextBox 1">
          <a:extLst xmlns:a="http://schemas.openxmlformats.org/drawingml/2006/main">
            <a:ext uri="{FF2B5EF4-FFF2-40B4-BE49-F238E27FC236}">
              <a16:creationId xmlns:a16="http://schemas.microsoft.com/office/drawing/2014/main" id="{911E5E67-E34C-422D-82B8-8583B9D9B476}"/>
            </a:ext>
          </a:extLst>
        </cdr:cNvPr>
        <cdr:cNvSpPr txBox="1"/>
      </cdr:nvSpPr>
      <cdr:spPr>
        <a:xfrm xmlns:a="http://schemas.openxmlformats.org/drawingml/2006/main">
          <a:off x="1666081" y="99218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0.34723</cdr:x>
      <cdr:y>0.5875</cdr:y>
    </cdr:from>
    <cdr:to>
      <cdr:x>0.72842</cdr:x>
      <cdr:y>0.65904</cdr:y>
    </cdr:to>
    <cdr:sp macro="" textlink="">
      <cdr:nvSpPr>
        <cdr:cNvPr id="3" name="TextBox 2">
          <a:extLst xmlns:a="http://schemas.openxmlformats.org/drawingml/2006/main">
            <a:ext uri="{FF2B5EF4-FFF2-40B4-BE49-F238E27FC236}">
              <a16:creationId xmlns:a16="http://schemas.microsoft.com/office/drawing/2014/main" id="{73E7564F-801C-4359-9721-61B851208A23}"/>
            </a:ext>
          </a:extLst>
        </cdr:cNvPr>
        <cdr:cNvSpPr txBox="1"/>
      </cdr:nvSpPr>
      <cdr:spPr>
        <a:xfrm xmlns:a="http://schemas.openxmlformats.org/drawingml/2006/main">
          <a:off x="1759512" y="2574538"/>
          <a:ext cx="1931599" cy="3134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chemeClr val="bg1"/>
              </a:solidFill>
              <a:latin typeface="Arial" panose="020B0604020202020204" pitchFamily="34" charset="0"/>
              <a:cs typeface="Arial" panose="020B0604020202020204" pitchFamily="34" charset="0"/>
            </a:rPr>
            <a:t>35 Agencies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smtClean="0">
                <a:latin typeface="+mn-lt"/>
              </a:defRPr>
            </a:lvl1pPr>
          </a:lstStyle>
          <a:p>
            <a:pPr>
              <a:defRPr/>
            </a:pPr>
            <a:fld id="{083D0800-C2ED-41EF-9FC5-9C4A1BC223FF}" type="datetimeFigureOut">
              <a:rPr lang="en-US"/>
              <a:pPr>
                <a:defRPr/>
              </a:pPr>
              <a:t>3/24/2022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fontAlgn="auto" hangingPunct="1">
              <a:spcBef>
                <a:spcPts val="0"/>
              </a:spcBef>
              <a:spcAft>
                <a:spcPts val="0"/>
              </a:spcAft>
              <a:defRPr sz="1200" smtClean="0">
                <a:latin typeface="+mn-lt"/>
              </a:defRPr>
            </a:lvl1pPr>
          </a:lstStyle>
          <a:p>
            <a:pPr>
              <a:defRPr/>
            </a:pPr>
            <a:fld id="{99B0ED71-C56A-40C4-89F7-338462AC3275}" type="slidenum">
              <a:rPr lang="en-US"/>
              <a:pPr>
                <a:defRPr/>
              </a:pPr>
              <a:t>‹#›</a:t>
            </a:fld>
            <a:endParaRPr lang="en-US"/>
          </a:p>
        </p:txBody>
      </p:sp>
    </p:spTree>
    <p:extLst>
      <p:ext uri="{BB962C8B-B14F-4D97-AF65-F5344CB8AC3E}">
        <p14:creationId xmlns:p14="http://schemas.microsoft.com/office/powerpoint/2010/main" val="149877620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udget.ny.gov/pubs/archive/fy20/enac/fy20fp-en.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imagining the presenter going through each of the word bubbles:</a:t>
            </a:r>
          </a:p>
          <a:p>
            <a:endParaRPr lang="en-US" dirty="0"/>
          </a:p>
          <a:p>
            <a:pPr marL="228600" indent="-228600">
              <a:buAutoNum type="arabicPeriod"/>
            </a:pPr>
            <a:r>
              <a:rPr lang="en-US" dirty="0"/>
              <a:t>DOB is working on a free day of training, for CPEs, that is directed towards new to mid-level audit and internal control staff</a:t>
            </a:r>
          </a:p>
          <a:p>
            <a:pPr marL="228600" indent="-228600">
              <a:buAutoNum type="arabicPeriod"/>
            </a:pPr>
            <a:r>
              <a:rPr lang="en-US" dirty="0"/>
              <a:t>It is critical that agencies try to mitigate as many risks as possible for IT upgrades and implementations</a:t>
            </a:r>
          </a:p>
          <a:p>
            <a:pPr marL="228600" indent="-228600">
              <a:buAutoNum type="arabicPeriod"/>
            </a:pPr>
            <a:r>
              <a:rPr lang="en-US" dirty="0"/>
              <a:t>QAR – discuss the “self-review” idea being tossed around, round robins, urge DIAs to reach out to their staff and counterparts at other agencies for individuals certified to complete a QAR</a:t>
            </a:r>
          </a:p>
          <a:p>
            <a:pPr marL="228600" indent="-228600">
              <a:buAutoNum type="arabicPeriod"/>
            </a:pPr>
            <a:r>
              <a:rPr lang="en-US" dirty="0"/>
              <a:t>Revising procedures should be an agency-wide process and consistently looked at (Both State internships I had, my first job was to update the policies)</a:t>
            </a:r>
          </a:p>
          <a:p>
            <a:pPr marL="228600" indent="-228600">
              <a:buAutoNum type="arabicPeriod"/>
            </a:pPr>
            <a:r>
              <a:rPr lang="en-US" dirty="0"/>
              <a:t>ICO and DIA vacancies – This is an acceptable reason for partial compliance. If there is assistance DOB can provide, we are happy to help.</a:t>
            </a:r>
          </a:p>
        </p:txBody>
      </p:sp>
      <p:sp>
        <p:nvSpPr>
          <p:cNvPr id="4" name="Slide Number Placeholder 3"/>
          <p:cNvSpPr>
            <a:spLocks noGrp="1"/>
          </p:cNvSpPr>
          <p:nvPr>
            <p:ph type="sldNum" sz="quarter" idx="5"/>
          </p:nvPr>
        </p:nvSpPr>
        <p:spPr/>
        <p:txBody>
          <a:bodyPr/>
          <a:lstStyle/>
          <a:p>
            <a:pPr>
              <a:defRPr/>
            </a:pPr>
            <a:fld id="{99B0ED71-C56A-40C4-89F7-338462AC3275}" type="slidenum">
              <a:rPr lang="en-US" smtClean="0"/>
              <a:pPr>
                <a:defRPr/>
              </a:pPr>
              <a:t>6</a:t>
            </a:fld>
            <a:endParaRPr lang="en-US"/>
          </a:p>
        </p:txBody>
      </p:sp>
    </p:spTree>
    <p:extLst>
      <p:ext uri="{BB962C8B-B14F-4D97-AF65-F5344CB8AC3E}">
        <p14:creationId xmlns:p14="http://schemas.microsoft.com/office/powerpoint/2010/main" val="2996688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9B0ED71-C56A-40C4-89F7-338462AC3275}" type="slidenum">
              <a:rPr lang="en-US" smtClean="0"/>
              <a:pPr>
                <a:defRPr/>
              </a:pPr>
              <a:t>7</a:t>
            </a:fld>
            <a:endParaRPr lang="en-US"/>
          </a:p>
        </p:txBody>
      </p:sp>
    </p:spTree>
    <p:extLst>
      <p:ext uri="{BB962C8B-B14F-4D97-AF65-F5344CB8AC3E}">
        <p14:creationId xmlns:p14="http://schemas.microsoft.com/office/powerpoint/2010/main" val="1247417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needing Answers:</a:t>
            </a:r>
          </a:p>
          <a:p>
            <a:r>
              <a:rPr lang="en-US" dirty="0"/>
              <a:t>	1) What are minimum values for a single Requirement to achieve a Full Compliance?</a:t>
            </a:r>
          </a:p>
          <a:p>
            <a:r>
              <a:rPr lang="en-US" dirty="0"/>
              <a:t>	2) Are any Requirements weighed heavier if there are more subset questions within differing Requirements? </a:t>
            </a:r>
          </a:p>
          <a:p>
            <a:r>
              <a:rPr lang="en-US" dirty="0"/>
              <a:t>	3) Does Partial compliance in subset question affect ability to achieve Full Compliance in a single Requirement ? </a:t>
            </a:r>
          </a:p>
          <a:p>
            <a:r>
              <a:rPr lang="en-US" dirty="0"/>
              <a:t>	4) Is there an overall number needed to achieve Overall full compliance? </a:t>
            </a:r>
          </a:p>
        </p:txBody>
      </p:sp>
      <p:sp>
        <p:nvSpPr>
          <p:cNvPr id="4" name="Slide Number Placeholder 3"/>
          <p:cNvSpPr>
            <a:spLocks noGrp="1"/>
          </p:cNvSpPr>
          <p:nvPr>
            <p:ph type="sldNum" sz="quarter" idx="5"/>
          </p:nvPr>
        </p:nvSpPr>
        <p:spPr/>
        <p:txBody>
          <a:bodyPr/>
          <a:lstStyle/>
          <a:p>
            <a:pPr>
              <a:defRPr/>
            </a:pPr>
            <a:fld id="{99B0ED71-C56A-40C4-89F7-338462AC3275}" type="slidenum">
              <a:rPr lang="en-US" smtClean="0"/>
              <a:pPr>
                <a:defRPr/>
              </a:pPr>
              <a:t>8</a:t>
            </a:fld>
            <a:endParaRPr lang="en-US"/>
          </a:p>
        </p:txBody>
      </p:sp>
    </p:spTree>
    <p:extLst>
      <p:ext uri="{BB962C8B-B14F-4D97-AF65-F5344CB8AC3E}">
        <p14:creationId xmlns:p14="http://schemas.microsoft.com/office/powerpoint/2010/main" val="1893065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chose to add this slide on Requirement 2 because it is the most partially compliant by a large percentage. The two weak areas were the Review and the Risk Assessment. I thought it would be cool to include two samples of responses for the Review and the Risk Assessment. </a:t>
            </a:r>
          </a:p>
          <a:p>
            <a:endParaRPr lang="en-US" dirty="0"/>
          </a:p>
          <a:p>
            <a:endParaRPr lang="en-US" dirty="0"/>
          </a:p>
          <a:p>
            <a:r>
              <a:rPr lang="en-US" dirty="0"/>
              <a:t>Requirement 2 because that was the most Partially Compliant response. I chose to highlight OGS’ review process for “Major” Agency and DHSES for “Minor”</a:t>
            </a:r>
          </a:p>
          <a:p>
            <a:endParaRPr lang="en-US" dirty="0"/>
          </a:p>
          <a:p>
            <a:r>
              <a:rPr lang="en-US" dirty="0"/>
              <a:t>I am using Major and Minor agencies as defined by DOB and can be found here: </a:t>
            </a:r>
            <a:r>
              <a:rPr lang="en-US" dirty="0">
                <a:hlinkClick r:id="rId3"/>
              </a:rPr>
              <a:t>https://www.budget.ny.gov/pubs/archive/fy20/enac/fy20fp-en.pdf</a:t>
            </a:r>
            <a:endParaRPr lang="en-US" dirty="0"/>
          </a:p>
        </p:txBody>
      </p:sp>
      <p:sp>
        <p:nvSpPr>
          <p:cNvPr id="4" name="Slide Number Placeholder 3"/>
          <p:cNvSpPr>
            <a:spLocks noGrp="1"/>
          </p:cNvSpPr>
          <p:nvPr>
            <p:ph type="sldNum" sz="quarter" idx="5"/>
          </p:nvPr>
        </p:nvSpPr>
        <p:spPr/>
        <p:txBody>
          <a:bodyPr/>
          <a:lstStyle/>
          <a:p>
            <a:pPr>
              <a:defRPr/>
            </a:pPr>
            <a:fld id="{99B0ED71-C56A-40C4-89F7-338462AC3275}" type="slidenum">
              <a:rPr lang="en-US" smtClean="0"/>
              <a:pPr>
                <a:defRPr/>
              </a:pPr>
              <a:t>9</a:t>
            </a:fld>
            <a:endParaRPr lang="en-US"/>
          </a:p>
        </p:txBody>
      </p:sp>
    </p:spTree>
    <p:extLst>
      <p:ext uri="{BB962C8B-B14F-4D97-AF65-F5344CB8AC3E}">
        <p14:creationId xmlns:p14="http://schemas.microsoft.com/office/powerpoint/2010/main" val="2201381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7833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6792" y="1216152"/>
            <a:ext cx="8056608" cy="4648200"/>
          </a:xfrm>
          <a:prstGeom prst="rect">
            <a:avLst/>
          </a:prstGeom>
        </p:spPr>
        <p:txBody>
          <a:bodyPr lIns="91440" tIns="0" rIns="0" bIns="0">
            <a:normAutofit/>
          </a:bodyPr>
          <a:lstStyle>
            <a:lvl1pPr marL="228600" indent="-228600" algn="just">
              <a:lnSpc>
                <a:spcPct val="110000"/>
              </a:lnSpc>
              <a:spcBef>
                <a:spcPts val="2000"/>
              </a:spcBef>
              <a:defRPr sz="1300"/>
            </a:lvl1pPr>
            <a:lvl2pPr marL="685800" indent="-228600" algn="just">
              <a:lnSpc>
                <a:spcPct val="110000"/>
              </a:lnSpc>
              <a:spcBef>
                <a:spcPts val="2000"/>
              </a:spcBef>
              <a:buFont typeface="Courier New" panose="02070309020205020404" pitchFamily="49" charset="0"/>
              <a:buChar char="o"/>
              <a:defRPr sz="1300"/>
            </a:lvl2pPr>
            <a:lvl3pPr marL="1143000" indent="-228600" algn="just">
              <a:lnSpc>
                <a:spcPct val="110000"/>
              </a:lnSpc>
              <a:spcBef>
                <a:spcPts val="2000"/>
              </a:spcBef>
              <a:buFont typeface="Arial" panose="020B0604020202020204" pitchFamily="34" charset="0"/>
              <a:buChar char="−"/>
              <a:defRPr sz="1300"/>
            </a:lvl3pPr>
            <a:lvl4pPr marL="1600200" indent="-228600" algn="just">
              <a:lnSpc>
                <a:spcPct val="110000"/>
              </a:lnSpc>
              <a:spcBef>
                <a:spcPts val="2000"/>
              </a:spcBef>
              <a:buFont typeface="Wingdings" panose="05000000000000000000" pitchFamily="2" charset="2"/>
              <a:buChar char="§"/>
              <a:defRPr sz="1300"/>
            </a:lvl4pPr>
            <a:lvl5pPr marL="2057400" indent="-228600" algn="just">
              <a:lnSpc>
                <a:spcPct val="110000"/>
              </a:lnSpc>
              <a:spcBef>
                <a:spcPts val="2000"/>
              </a:spcBef>
              <a:buFont typeface="Arial" panose="020B0604020202020204" pitchFamily="34" charset="0"/>
              <a:buChar char="□"/>
              <a:defRPr sz="1300"/>
            </a:lvl5pPr>
          </a:lstStyle>
          <a:p>
            <a:pPr lvl="0"/>
            <a:r>
              <a:rPr lang="en-US" dirty="0"/>
              <a:t>Edit Master text styles</a:t>
            </a:r>
          </a:p>
          <a:p>
            <a:pPr lvl="1"/>
            <a:r>
              <a:rPr lang="en-US" dirty="0"/>
              <a:t>Second level                                                                                                                              </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96792" y="31963"/>
            <a:ext cx="6934200" cy="765048"/>
          </a:xfrm>
          <a:prstGeom prst="rect">
            <a:avLst/>
          </a:prstGeom>
        </p:spPr>
        <p:txBody>
          <a:bodyPr lIns="0" tIns="0" rIns="0" bIns="0"/>
          <a:lstStyle>
            <a:lvl1pPr marL="0" marR="5080" algn="l" rtl="0" eaLnBrk="0" fontAlgn="base" hangingPunct="0">
              <a:lnSpc>
                <a:spcPts val="3300"/>
              </a:lnSpc>
              <a:spcBef>
                <a:spcPct val="0"/>
              </a:spcBef>
              <a:spcAft>
                <a:spcPct val="0"/>
              </a:spcAft>
              <a:defRPr lang="en-US" sz="3050" b="1" kern="1200" spc="-5" dirty="0" smtClean="0">
                <a:solidFill>
                  <a:srgbClr val="002D73"/>
                </a:solidFill>
                <a:latin typeface="Arial"/>
                <a:ea typeface="+mn-ea"/>
                <a:cs typeface="Arial"/>
              </a:defRPr>
            </a:lvl1pPr>
          </a:lstStyle>
          <a:p>
            <a:r>
              <a:rPr lang="en-US" dirty="0"/>
              <a:t>Click here to add title…</a:t>
            </a:r>
          </a:p>
        </p:txBody>
      </p:sp>
    </p:spTree>
    <p:extLst>
      <p:ext uri="{BB962C8B-B14F-4D97-AF65-F5344CB8AC3E}">
        <p14:creationId xmlns:p14="http://schemas.microsoft.com/office/powerpoint/2010/main" val="191177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able Placeholder 7"/>
          <p:cNvSpPr>
            <a:spLocks noGrp="1"/>
          </p:cNvSpPr>
          <p:nvPr>
            <p:ph type="tbl" sz="quarter" idx="10"/>
          </p:nvPr>
        </p:nvSpPr>
        <p:spPr>
          <a:xfrm>
            <a:off x="100584" y="1600200"/>
            <a:ext cx="8814816" cy="4800600"/>
          </a:xfrm>
          <a:prstGeom prst="rect">
            <a:avLst/>
          </a:prstGeom>
        </p:spPr>
        <p:style>
          <a:lnRef idx="2">
            <a:schemeClr val="dk1"/>
          </a:lnRef>
          <a:fillRef idx="1">
            <a:schemeClr val="lt1"/>
          </a:fillRef>
          <a:effectRef idx="0">
            <a:schemeClr val="dk1"/>
          </a:effectRef>
          <a:fontRef idx="none"/>
        </p:style>
        <p:txBody>
          <a:bodyPr/>
          <a:lstStyle>
            <a:lvl1pPr>
              <a:defRPr/>
            </a:lvl1pPr>
          </a:lstStyle>
          <a:p>
            <a:pPr lvl="0"/>
            <a:r>
              <a:rPr lang="en-US" noProof="0" dirty="0"/>
              <a:t>Click icon to add table</a:t>
            </a:r>
          </a:p>
          <a:p>
            <a:pPr lvl="0"/>
            <a:endParaRPr lang="en-US" noProof="0" dirty="0"/>
          </a:p>
          <a:p>
            <a:pPr lvl="0"/>
            <a:endParaRPr lang="en-US" noProof="0" dirty="0"/>
          </a:p>
        </p:txBody>
      </p:sp>
      <p:sp>
        <p:nvSpPr>
          <p:cNvPr id="5" name="Title 1"/>
          <p:cNvSpPr>
            <a:spLocks noGrp="1"/>
          </p:cNvSpPr>
          <p:nvPr>
            <p:ph type="title" hasCustomPrompt="1"/>
          </p:nvPr>
        </p:nvSpPr>
        <p:spPr>
          <a:xfrm>
            <a:off x="96792" y="31963"/>
            <a:ext cx="6934200" cy="765048"/>
          </a:xfrm>
          <a:prstGeom prst="rect">
            <a:avLst/>
          </a:prstGeom>
        </p:spPr>
        <p:txBody>
          <a:bodyPr lIns="0" tIns="0" rIns="0" bIns="0"/>
          <a:lstStyle>
            <a:lvl1pPr marL="0" marR="5080" algn="l" rtl="0" eaLnBrk="0" fontAlgn="base" hangingPunct="0">
              <a:lnSpc>
                <a:spcPts val="3300"/>
              </a:lnSpc>
              <a:spcBef>
                <a:spcPct val="0"/>
              </a:spcBef>
              <a:spcAft>
                <a:spcPct val="0"/>
              </a:spcAft>
              <a:defRPr lang="en-US" sz="3050" b="1" kern="1200" spc="-5" dirty="0" smtClean="0">
                <a:solidFill>
                  <a:srgbClr val="002D73"/>
                </a:solidFill>
                <a:latin typeface="Arial"/>
                <a:ea typeface="+mn-ea"/>
                <a:cs typeface="Arial"/>
              </a:defRPr>
            </a:lvl1pPr>
          </a:lstStyle>
          <a:p>
            <a:r>
              <a:rPr lang="en-US" dirty="0"/>
              <a:t>Click here to add title…</a:t>
            </a:r>
          </a:p>
        </p:txBody>
      </p:sp>
    </p:spTree>
    <p:extLst>
      <p:ext uri="{BB962C8B-B14F-4D97-AF65-F5344CB8AC3E}">
        <p14:creationId xmlns:p14="http://schemas.microsoft.com/office/powerpoint/2010/main" val="2414179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0584" y="1216152"/>
            <a:ext cx="4389120" cy="4678365"/>
          </a:xfrm>
          <a:prstGeom prst="rect">
            <a:avLst/>
          </a:prstGeom>
        </p:spPr>
        <p:txBody>
          <a:bodyPr lIns="0" tIns="0" rIns="0" bIns="0"/>
          <a:lstStyle>
            <a:lvl1pPr marL="0" indent="-228600">
              <a:lnSpc>
                <a:spcPct val="110000"/>
              </a:lnSpc>
              <a:spcBef>
                <a:spcPts val="2000"/>
              </a:spcBef>
              <a:spcAft>
                <a:spcPts val="0"/>
              </a:spcAft>
              <a:defRPr sz="1400"/>
            </a:lvl1pPr>
            <a:lvl2pPr marL="685800" indent="-228600">
              <a:lnSpc>
                <a:spcPct val="110000"/>
              </a:lnSpc>
              <a:spcBef>
                <a:spcPts val="2000"/>
              </a:spcBef>
              <a:spcAft>
                <a:spcPts val="0"/>
              </a:spcAft>
              <a:buFont typeface="Courier New" panose="02070309020205020404" pitchFamily="49" charset="0"/>
              <a:buChar char="o"/>
              <a:defRPr sz="1400"/>
            </a:lvl2pPr>
            <a:lvl3pPr marL="1143000" indent="-228600">
              <a:lnSpc>
                <a:spcPct val="110000"/>
              </a:lnSpc>
              <a:spcBef>
                <a:spcPts val="2000"/>
              </a:spcBef>
              <a:spcAft>
                <a:spcPts val="0"/>
              </a:spcAft>
              <a:buFont typeface="Arial" panose="020B0604020202020204" pitchFamily="34" charset="0"/>
              <a:buChar char="−"/>
              <a:defRPr sz="1400"/>
            </a:lvl3pPr>
            <a:lvl4pPr marL="1600200" indent="-228600">
              <a:lnSpc>
                <a:spcPct val="110000"/>
              </a:lnSpc>
              <a:spcBef>
                <a:spcPts val="2000"/>
              </a:spcBef>
              <a:spcAft>
                <a:spcPts val="0"/>
              </a:spcAft>
              <a:buFont typeface="Wingdings" panose="05000000000000000000" pitchFamily="2" charset="2"/>
              <a:buChar char="§"/>
              <a:defRPr sz="1400"/>
            </a:lvl4pPr>
            <a:lvl5pPr marL="2057400" indent="-228600">
              <a:lnSpc>
                <a:spcPct val="110000"/>
              </a:lnSpc>
              <a:spcBef>
                <a:spcPts val="2000"/>
              </a:spcBef>
              <a:spcAft>
                <a:spcPts val="0"/>
              </a:spcAft>
              <a:buFont typeface="Arial" panose="020B0604020202020204" pitchFamily="34" charset="0"/>
              <a:buChar char="□"/>
              <a:defRPr sz="14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16152"/>
            <a:ext cx="4389120" cy="4678365"/>
          </a:xfrm>
          <a:prstGeom prst="rect">
            <a:avLst/>
          </a:prstGeom>
        </p:spPr>
        <p:txBody>
          <a:bodyPr lIns="0" tIns="0" rIns="0" bIns="0"/>
          <a:lstStyle>
            <a:lvl1pPr marL="0" indent="-228600" algn="l" defTabSz="914400" rtl="0" eaLnBrk="1" latinLnBrk="0" hangingPunct="1">
              <a:lnSpc>
                <a:spcPct val="110000"/>
              </a:lnSpc>
              <a:spcBef>
                <a:spcPts val="2000"/>
              </a:spcBef>
              <a:spcAft>
                <a:spcPts val="0"/>
              </a:spcAft>
              <a:defRPr lang="en-US" sz="1400" kern="1200" dirty="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2000"/>
              </a:spcBef>
              <a:spcAft>
                <a:spcPts val="0"/>
              </a:spcAft>
              <a:buFont typeface="Courier New" panose="02070309020205020404" pitchFamily="49" charset="0"/>
              <a:buChar char="o"/>
              <a:defRPr lang="en-US" sz="1400" kern="1200" dirty="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2000"/>
              </a:spcBef>
              <a:spcAft>
                <a:spcPts val="0"/>
              </a:spcAft>
              <a:buFont typeface="Arial" panose="020B0604020202020204" pitchFamily="34" charset="0"/>
              <a:buChar char="−"/>
              <a:defRPr lang="en-US" sz="1400" kern="1200" dirty="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2000"/>
              </a:spcBef>
              <a:spcAft>
                <a:spcPts val="0"/>
              </a:spcAft>
              <a:buFont typeface="Wingdings" panose="05000000000000000000" pitchFamily="2" charset="2"/>
              <a:buChar char="§"/>
              <a:defRPr lang="en-US" sz="1400" kern="1200" dirty="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2000"/>
              </a:spcBef>
              <a:spcAft>
                <a:spcPts val="0"/>
              </a:spcAft>
              <a:buFont typeface="Arial" panose="020B0604020202020204" pitchFamily="34" charset="0"/>
              <a:buChar char="□"/>
              <a:defRPr lang="en-US" sz="1400" kern="1200" dirty="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hasCustomPrompt="1"/>
          </p:nvPr>
        </p:nvSpPr>
        <p:spPr>
          <a:xfrm>
            <a:off x="96792" y="31963"/>
            <a:ext cx="6934200" cy="765048"/>
          </a:xfrm>
          <a:prstGeom prst="rect">
            <a:avLst/>
          </a:prstGeom>
        </p:spPr>
        <p:txBody>
          <a:bodyPr lIns="0" tIns="0" rIns="0" bIns="0"/>
          <a:lstStyle>
            <a:lvl1pPr marL="0" marR="5080" algn="l" rtl="0" eaLnBrk="0" fontAlgn="base" hangingPunct="0">
              <a:lnSpc>
                <a:spcPts val="3300"/>
              </a:lnSpc>
              <a:spcBef>
                <a:spcPct val="0"/>
              </a:spcBef>
              <a:spcAft>
                <a:spcPct val="0"/>
              </a:spcAft>
              <a:defRPr lang="en-US" sz="3050" b="1" kern="1200" spc="-5" baseline="0" dirty="0" smtClean="0">
                <a:solidFill>
                  <a:srgbClr val="002D73"/>
                </a:solidFill>
                <a:latin typeface="Arial"/>
                <a:ea typeface="+mn-ea"/>
                <a:cs typeface="Arial"/>
              </a:defRPr>
            </a:lvl1pPr>
          </a:lstStyle>
          <a:p>
            <a:r>
              <a:rPr lang="en-US" dirty="0"/>
              <a:t>How do we get the bullets to default to correct? E?</a:t>
            </a:r>
          </a:p>
        </p:txBody>
      </p:sp>
    </p:spTree>
    <p:extLst>
      <p:ext uri="{BB962C8B-B14F-4D97-AF65-F5344CB8AC3E}">
        <p14:creationId xmlns:p14="http://schemas.microsoft.com/office/powerpoint/2010/main" val="26597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584" y="1216152"/>
            <a:ext cx="4389120" cy="612648"/>
          </a:xfrm>
          <a:prstGeom prst="rect">
            <a:avLst/>
          </a:prstGeom>
        </p:spPr>
        <p:txBody>
          <a:bodyPr anchor="ctr"/>
          <a:lstStyle>
            <a:lvl1pPr marL="0" indent="0" algn="ctr">
              <a:buNone/>
              <a:defRPr sz="16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00584" y="1828800"/>
            <a:ext cx="4389120" cy="3864617"/>
          </a:xfrm>
          <a:prstGeom prst="rect">
            <a:avLst/>
          </a:prstGeom>
        </p:spPr>
        <p:txBody>
          <a:bodyPr lIns="45720" tIns="0" rIns="0" bIns="0"/>
          <a:lstStyle>
            <a:lvl1pPr marL="228600"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2pPr>
            <a:lvl3pPr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3pPr>
            <a:lvl4pPr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4pPr>
            <a:lvl5pPr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44627" y="1828800"/>
            <a:ext cx="4389120" cy="3864617"/>
          </a:xfrm>
          <a:prstGeom prst="rect">
            <a:avLst/>
          </a:prstGeom>
        </p:spPr>
        <p:txBody>
          <a:bodyPr lIns="45720" tIns="0" rIns="0" bIns="0"/>
          <a:lstStyle>
            <a:lvl1pPr marL="228600"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2pPr>
            <a:lvl3pPr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3pPr>
            <a:lvl4pPr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4pPr>
            <a:lvl5pPr indent="-228600" algn="l" rtl="0" eaLnBrk="1" fontAlgn="base" hangingPunct="1">
              <a:lnSpc>
                <a:spcPct val="110000"/>
              </a:lnSpc>
              <a:spcBef>
                <a:spcPts val="2000"/>
              </a:spcBef>
              <a:spcAft>
                <a:spcPts val="0"/>
              </a:spcAft>
              <a:defRPr lang="en-US" sz="1300" kern="1200" dirty="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idx="10"/>
          </p:nvPr>
        </p:nvSpPr>
        <p:spPr>
          <a:xfrm>
            <a:off x="4644627" y="1216152"/>
            <a:ext cx="4389120" cy="612650"/>
          </a:xfrm>
          <a:prstGeom prst="rect">
            <a:avLst/>
          </a:prstGeom>
        </p:spPr>
        <p:txBody>
          <a:bodyPr anchor="ctr"/>
          <a:lstStyle>
            <a:lvl1pPr marL="0" indent="0" algn="ctr">
              <a:buNone/>
              <a:defRPr sz="16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8" name="Title 1"/>
          <p:cNvSpPr>
            <a:spLocks noGrp="1"/>
          </p:cNvSpPr>
          <p:nvPr>
            <p:ph type="title" hasCustomPrompt="1"/>
          </p:nvPr>
        </p:nvSpPr>
        <p:spPr>
          <a:xfrm>
            <a:off x="96792" y="31963"/>
            <a:ext cx="6934200" cy="765048"/>
          </a:xfrm>
          <a:prstGeom prst="rect">
            <a:avLst/>
          </a:prstGeom>
        </p:spPr>
        <p:txBody>
          <a:bodyPr lIns="0" tIns="0" rIns="0" bIns="0"/>
          <a:lstStyle>
            <a:lvl1pPr marL="0" marR="5080" algn="l" rtl="0" eaLnBrk="0" fontAlgn="base" hangingPunct="0">
              <a:lnSpc>
                <a:spcPts val="3300"/>
              </a:lnSpc>
              <a:spcBef>
                <a:spcPct val="0"/>
              </a:spcBef>
              <a:spcAft>
                <a:spcPct val="0"/>
              </a:spcAft>
              <a:defRPr lang="en-US" sz="3050" b="1" kern="1200" spc="-5" dirty="0" smtClean="0">
                <a:solidFill>
                  <a:srgbClr val="002D73"/>
                </a:solidFill>
                <a:latin typeface="Arial"/>
                <a:ea typeface="+mn-ea"/>
                <a:cs typeface="Arial"/>
              </a:defRPr>
            </a:lvl1pPr>
          </a:lstStyle>
          <a:p>
            <a:r>
              <a:rPr lang="en-US" dirty="0"/>
              <a:t>Click here to add title…</a:t>
            </a:r>
          </a:p>
        </p:txBody>
      </p:sp>
    </p:spTree>
    <p:extLst>
      <p:ext uri="{BB962C8B-B14F-4D97-AF65-F5344CB8AC3E}">
        <p14:creationId xmlns:p14="http://schemas.microsoft.com/office/powerpoint/2010/main" val="438047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96792" y="31963"/>
            <a:ext cx="6934200" cy="765048"/>
          </a:xfrm>
          <a:prstGeom prst="rect">
            <a:avLst/>
          </a:prstGeom>
        </p:spPr>
        <p:txBody>
          <a:bodyPr lIns="0" tIns="0" rIns="0" bIns="0"/>
          <a:lstStyle>
            <a:lvl1pPr marL="0" marR="5080" algn="l" rtl="0" eaLnBrk="0" fontAlgn="base" hangingPunct="0">
              <a:lnSpc>
                <a:spcPts val="3300"/>
              </a:lnSpc>
              <a:spcBef>
                <a:spcPct val="0"/>
              </a:spcBef>
              <a:spcAft>
                <a:spcPct val="0"/>
              </a:spcAft>
              <a:defRPr lang="en-US" sz="3050" b="1" kern="1200" spc="-5" dirty="0" smtClean="0">
                <a:solidFill>
                  <a:srgbClr val="002D73"/>
                </a:solidFill>
                <a:latin typeface="Arial"/>
                <a:ea typeface="+mn-ea"/>
                <a:cs typeface="Arial"/>
              </a:defRPr>
            </a:lvl1pPr>
          </a:lstStyle>
          <a:p>
            <a:r>
              <a:rPr lang="en-US" dirty="0"/>
              <a:t>Click here to add title…</a:t>
            </a:r>
          </a:p>
        </p:txBody>
      </p:sp>
    </p:spTree>
    <p:extLst>
      <p:ext uri="{BB962C8B-B14F-4D97-AF65-F5344CB8AC3E}">
        <p14:creationId xmlns:p14="http://schemas.microsoft.com/office/powerpoint/2010/main" val="2054839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96792" y="31963"/>
            <a:ext cx="6934200" cy="765048"/>
          </a:xfrm>
          <a:prstGeom prst="rect">
            <a:avLst/>
          </a:prstGeom>
        </p:spPr>
        <p:txBody>
          <a:bodyPr lIns="0" tIns="0" rIns="0" bIns="0"/>
          <a:lstStyle>
            <a:lvl1pPr marL="0" marR="5080" algn="l" rtl="0" eaLnBrk="0" fontAlgn="base" hangingPunct="0">
              <a:lnSpc>
                <a:spcPts val="3300"/>
              </a:lnSpc>
              <a:spcBef>
                <a:spcPct val="0"/>
              </a:spcBef>
              <a:spcAft>
                <a:spcPct val="0"/>
              </a:spcAft>
              <a:defRPr lang="en-US" sz="3050" b="1" kern="1200" spc="-5" dirty="0" smtClean="0">
                <a:solidFill>
                  <a:srgbClr val="002D73"/>
                </a:solidFill>
                <a:latin typeface="Arial"/>
                <a:ea typeface="+mn-ea"/>
                <a:cs typeface="Arial"/>
              </a:defRPr>
            </a:lvl1pPr>
          </a:lstStyle>
          <a:p>
            <a:r>
              <a:rPr lang="en-US" dirty="0"/>
              <a:t>Click here to add title…</a:t>
            </a:r>
          </a:p>
        </p:txBody>
      </p:sp>
    </p:spTree>
    <p:extLst>
      <p:ext uri="{BB962C8B-B14F-4D97-AF65-F5344CB8AC3E}">
        <p14:creationId xmlns:p14="http://schemas.microsoft.com/office/powerpoint/2010/main" val="1583760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1"/>
            <a:ext cx="2133600" cy="36618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9AE51E1D-7280-49D6-A2E2-CE63FE17EF16}" type="datetimeFigureOut">
              <a:rPr lang="en-US" smtClean="0">
                <a:solidFill>
                  <a:prstClr val="black">
                    <a:tint val="75000"/>
                  </a:prstClr>
                </a:solidFill>
                <a:latin typeface="Calibri"/>
              </a:rPr>
              <a:pPr eaLnBrk="1" fontAlgn="auto" hangingPunct="1">
                <a:spcBef>
                  <a:spcPts val="0"/>
                </a:spcBef>
                <a:spcAft>
                  <a:spcPts val="0"/>
                </a:spcAft>
              </a:pPr>
              <a:t>3/24/2022</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1"/>
            <a:ext cx="2895600" cy="36618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1"/>
            <a:ext cx="2133600" cy="36618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BACAC6D-BD82-4571-9E34-C1EFF11A946D}"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
        <p:nvSpPr>
          <p:cNvPr id="7" name="Rectangle 6"/>
          <p:cNvSpPr/>
          <p:nvPr userDrawn="1"/>
        </p:nvSpPr>
        <p:spPr>
          <a:xfrm>
            <a:off x="0" y="4953000"/>
            <a:ext cx="9144000" cy="1981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8" name="Rectangle 7"/>
          <p:cNvSpPr/>
          <p:nvPr userDrawn="1"/>
        </p:nvSpPr>
        <p:spPr>
          <a:xfrm>
            <a:off x="0" y="4953000"/>
            <a:ext cx="9144000" cy="101600"/>
          </a:xfrm>
          <a:prstGeom prst="rect">
            <a:avLst/>
          </a:prstGeom>
          <a:solidFill>
            <a:srgbClr val="F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3333" t="12011" r="3333" b="12012"/>
          <a:stretch/>
        </p:blipFill>
        <p:spPr>
          <a:xfrm>
            <a:off x="228600" y="73152"/>
            <a:ext cx="6089904" cy="1413728"/>
          </a:xfrm>
          <a:prstGeom prst="rect">
            <a:avLst/>
          </a:prstGeom>
        </p:spPr>
      </p:pic>
    </p:spTree>
    <p:extLst>
      <p:ext uri="{BB962C8B-B14F-4D97-AF65-F5344CB8AC3E}">
        <p14:creationId xmlns:p14="http://schemas.microsoft.com/office/powerpoint/2010/main" val="938412441"/>
      </p:ext>
    </p:extLst>
  </p:cSld>
  <p:clrMap bg1="lt1" tx1="dk1" bg2="lt2" tx2="dk2" accent1="accent1" accent2="accent2" accent3="accent3" accent4="accent4" accent5="accent5" accent6="accent6" hlink="hlink" folHlink="folHlink"/>
  <p:sldLayoutIdLst>
    <p:sldLayoutId id="214748369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object 4"/>
          <p:cNvSpPr txBox="1"/>
          <p:nvPr/>
        </p:nvSpPr>
        <p:spPr>
          <a:xfrm>
            <a:off x="8924942" y="6645876"/>
            <a:ext cx="188925" cy="146194"/>
          </a:xfrm>
          <a:prstGeom prst="rect">
            <a:avLst/>
          </a:prstGeom>
        </p:spPr>
        <p:txBody>
          <a:bodyPr wrap="square" lIns="0" tIns="0" rIns="0" bIns="0">
            <a:spAutoFit/>
          </a:bodyPr>
          <a:lstStyle/>
          <a:p>
            <a:pPr marL="12700" eaLnBrk="1" fontAlgn="auto" hangingPunct="1">
              <a:spcBef>
                <a:spcPts val="0"/>
              </a:spcBef>
              <a:spcAft>
                <a:spcPts val="0"/>
              </a:spcAft>
              <a:defRPr/>
            </a:pPr>
            <a:fld id="{EF7F34AE-C601-4CBE-B4A4-B0B3FE222E33}" type="slidenum">
              <a:rPr lang="en-US" sz="950" spc="-25">
                <a:solidFill>
                  <a:schemeClr val="bg1">
                    <a:lumMod val="50000"/>
                  </a:schemeClr>
                </a:solidFill>
                <a:latin typeface="Arial" panose="020B0604020202020204" pitchFamily="34" charset="0"/>
                <a:cs typeface="Arial" panose="020B0604020202020204" pitchFamily="34" charset="0"/>
              </a:rPr>
              <a:pPr marL="12700" eaLnBrk="1" fontAlgn="auto" hangingPunct="1">
                <a:spcBef>
                  <a:spcPts val="0"/>
                </a:spcBef>
                <a:spcAft>
                  <a:spcPts val="0"/>
                </a:spcAft>
                <a:defRPr/>
              </a:pPr>
              <a:t>‹#›</a:t>
            </a:fld>
            <a:endParaRPr sz="950" dirty="0">
              <a:solidFill>
                <a:schemeClr val="bg1">
                  <a:lumMod val="50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rotWithShape="1">
          <a:blip r:embed="rId8">
            <a:extLst>
              <a:ext uri="{28A0092B-C50C-407E-A947-70E740481C1C}">
                <a14:useLocalDpi xmlns:a14="http://schemas.microsoft.com/office/drawing/2010/main" val="0"/>
              </a:ext>
            </a:extLst>
          </a:blip>
          <a:srcRect l="3333" t="12011" r="3333" b="12012"/>
          <a:stretch/>
        </p:blipFill>
        <p:spPr>
          <a:xfrm>
            <a:off x="7388352" y="64008"/>
            <a:ext cx="1693750" cy="393192"/>
          </a:xfrm>
          <a:prstGeom prst="rect">
            <a:avLst/>
          </a:prstGeom>
        </p:spPr>
      </p:pic>
    </p:spTree>
  </p:cSld>
  <p:clrMap bg1="lt1" tx1="dk1" bg2="lt2" tx2="dk2" accent1="accent1" accent2="accent2" accent3="accent3" accent4="accent4" accent5="accent5" accent6="accent6" hlink="hlink" folHlink="folHlink"/>
  <p:sldLayoutIdLst>
    <p:sldLayoutId id="2147483678" r:id="rId1"/>
    <p:sldLayoutId id="2147483681" r:id="rId2"/>
    <p:sldLayoutId id="2147483679" r:id="rId3"/>
    <p:sldLayoutId id="2147483680" r:id="rId4"/>
    <p:sldLayoutId id="2147483682" r:id="rId5"/>
    <p:sldLayoutId id="2147483696" r:id="rId6"/>
  </p:sldLayoutIdLst>
  <p:hf sldNum="0" hdr="0" ftr="0" dt="0"/>
  <p:txStyles>
    <p:titleStyle>
      <a:lvl1pPr marL="12700" algn="l" rtl="0" eaLnBrk="1" fontAlgn="base" hangingPunct="1">
        <a:lnSpc>
          <a:spcPct val="72000"/>
        </a:lnSpc>
        <a:spcBef>
          <a:spcPct val="0"/>
        </a:spcBef>
        <a:spcAft>
          <a:spcPct val="0"/>
        </a:spcAft>
        <a:defRPr lang="en-US" sz="3200" b="1" kern="1200" spc="-50" dirty="0">
          <a:solidFill>
            <a:srgbClr val="233F91"/>
          </a:solidFill>
          <a:latin typeface="Arial"/>
          <a:ea typeface="+mn-ea"/>
          <a:cs typeface="Arial"/>
        </a:defRPr>
      </a:lvl1pPr>
      <a:lvl2pPr marL="127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2pPr>
      <a:lvl3pPr marL="127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3pPr>
      <a:lvl4pPr marL="127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4pPr>
      <a:lvl5pPr marL="127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5pPr>
      <a:lvl6pPr marL="4699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6pPr>
      <a:lvl7pPr marL="9271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7pPr>
      <a:lvl8pPr marL="13843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8pPr>
      <a:lvl9pPr marL="1841500" algn="l" rtl="0" eaLnBrk="1" fontAlgn="base" hangingPunct="1">
        <a:lnSpc>
          <a:spcPct val="72000"/>
        </a:lnSpc>
        <a:spcBef>
          <a:spcPct val="0"/>
        </a:spcBef>
        <a:spcAft>
          <a:spcPct val="0"/>
        </a:spcAft>
        <a:defRPr sz="2800" b="1">
          <a:solidFill>
            <a:srgbClr val="233F91"/>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nysica.com/uploads/3/4/8/5/34855847/nysica_risk_assessment_1-2-3_062019.pdf"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dob.sm.icreporting@budget.ny.gov" TargetMode="External"/><Relationship Id="rId2" Type="http://schemas.openxmlformats.org/officeDocument/2006/relationships/hyperlink" Target="https://www.budget.ny.gov/guide/bprm/b/b350.html" TargetMode="External"/><Relationship Id="rId1" Type="http://schemas.openxmlformats.org/officeDocument/2006/relationships/slideLayout" Target="../slideLayouts/slideLayout3.xml"/><Relationship Id="rId4" Type="http://schemas.openxmlformats.org/officeDocument/2006/relationships/hyperlink" Target="https://www.osc.state.ny.us/agencies/ictf/"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mailto:Kiyannah.Joyner@budget.ny.gov"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524040"/>
            <a:ext cx="7696200" cy="615553"/>
          </a:xfrm>
          <a:prstGeom prst="rect">
            <a:avLst/>
          </a:prstGeom>
          <a:noFill/>
          <a:ln>
            <a:noFill/>
          </a:ln>
        </p:spPr>
        <p:txBody>
          <a:bodyPr wrap="square" lIns="0" tIns="0" rIns="0" bIns="0" rtlCol="0">
            <a:spAutoFit/>
          </a:bodyPr>
          <a:lstStyle/>
          <a:p>
            <a:r>
              <a:rPr lang="en-US" sz="4000" b="1" spc="-100" dirty="0">
                <a:solidFill>
                  <a:srgbClr val="002D73"/>
                </a:solidFill>
                <a:latin typeface="Arial" panose="020B0604020202020204" pitchFamily="34" charset="0"/>
                <a:cs typeface="Arial" panose="020B0604020202020204" pitchFamily="34" charset="0"/>
              </a:rPr>
              <a:t>B-350 2020-21 Summary </a:t>
            </a:r>
          </a:p>
        </p:txBody>
      </p:sp>
      <p:sp>
        <p:nvSpPr>
          <p:cNvPr id="5" name="TextBox 4"/>
          <p:cNvSpPr txBox="1"/>
          <p:nvPr/>
        </p:nvSpPr>
        <p:spPr>
          <a:xfrm>
            <a:off x="228600" y="3124200"/>
            <a:ext cx="5766707" cy="861774"/>
          </a:xfrm>
          <a:prstGeom prst="rect">
            <a:avLst/>
          </a:prstGeom>
          <a:noFill/>
          <a:ln>
            <a:noFill/>
          </a:ln>
        </p:spPr>
        <p:txBody>
          <a:bodyPr wrap="square" lIns="0" tIns="0" rIns="0" bIns="0" rtlCol="0">
            <a:spAutoFit/>
          </a:bodyPr>
          <a:lstStyle/>
          <a:p>
            <a:r>
              <a:rPr lang="en-US" sz="2800" b="1" spc="-100" dirty="0">
                <a:solidFill>
                  <a:schemeClr val="bg1">
                    <a:lumMod val="65000"/>
                  </a:schemeClr>
                </a:solidFill>
                <a:latin typeface="Arial" panose="020B0604020202020204" pitchFamily="34" charset="0"/>
                <a:cs typeface="Arial" panose="020B0604020202020204" pitchFamily="34" charset="0"/>
              </a:rPr>
              <a:t>Presented by Kiyannah Joyner MBA, CIA, CFE, CRMA</a:t>
            </a:r>
          </a:p>
        </p:txBody>
      </p:sp>
      <p:sp>
        <p:nvSpPr>
          <p:cNvPr id="6" name="Date Placeholder 1"/>
          <p:cNvSpPr txBox="1">
            <a:spLocks/>
          </p:cNvSpPr>
          <p:nvPr/>
        </p:nvSpPr>
        <p:spPr>
          <a:xfrm>
            <a:off x="228600" y="6400800"/>
            <a:ext cx="2133600" cy="365125"/>
          </a:xfrm>
          <a:prstGeom prst="rect">
            <a:avLst/>
          </a:prstGeom>
        </p:spPr>
        <p:txBody>
          <a:bodyPr lIns="0" tIns="0" rIns="0" bIns="0"/>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E140F40-957F-429B-BF36-B42CA41DE130}" type="datetime4">
              <a:rPr lang="en-US" sz="1400" spc="-50" smtClean="0"/>
              <a:pPr fontAlgn="auto">
                <a:spcBef>
                  <a:spcPts val="0"/>
                </a:spcBef>
                <a:spcAft>
                  <a:spcPts val="0"/>
                </a:spcAft>
              </a:pPr>
              <a:t>March 24, 2022</a:t>
            </a:fld>
            <a:endParaRPr lang="en-US" sz="1400" spc="-50" dirty="0"/>
          </a:p>
        </p:txBody>
      </p:sp>
    </p:spTree>
    <p:extLst>
      <p:ext uri="{BB962C8B-B14F-4D97-AF65-F5344CB8AC3E}">
        <p14:creationId xmlns:p14="http://schemas.microsoft.com/office/powerpoint/2010/main" val="1872013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6792" y="1216152"/>
            <a:ext cx="8056608" cy="2593848"/>
          </a:xfrm>
        </p:spPr>
        <p:txBody>
          <a:bodyPr/>
          <a:lstStyle/>
          <a:p>
            <a:r>
              <a:rPr lang="en-US" sz="1600" dirty="0"/>
              <a:t>Revised BPRM B-350 </a:t>
            </a:r>
            <a:r>
              <a:rPr lang="en-US" sz="1600" i="1" dirty="0"/>
              <a:t>Governmental Internal Control and Internal Audit Requirements</a:t>
            </a:r>
            <a:r>
              <a:rPr lang="en-US" sz="1600" dirty="0"/>
              <a:t> was issued on March 18, 2018. </a:t>
            </a:r>
          </a:p>
          <a:p>
            <a:r>
              <a:rPr lang="en-US" sz="1600" dirty="0"/>
              <a:t>Changed the Internal Control Certification and Internal Audit Evaluation forms.</a:t>
            </a:r>
          </a:p>
          <a:p>
            <a:r>
              <a:rPr lang="en-US" sz="1600" dirty="0"/>
              <a:t>Archived the Budget Bulletin B-1222.</a:t>
            </a:r>
          </a:p>
          <a:p>
            <a:r>
              <a:rPr lang="en-US" sz="1600" dirty="0"/>
              <a:t>Added the Internal Control Compliance Report.</a:t>
            </a:r>
          </a:p>
          <a:p>
            <a:endParaRPr lang="en-US" dirty="0"/>
          </a:p>
          <a:p>
            <a:endParaRPr lang="en-US" dirty="0"/>
          </a:p>
        </p:txBody>
      </p:sp>
      <p:sp>
        <p:nvSpPr>
          <p:cNvPr id="3" name="Title 2"/>
          <p:cNvSpPr>
            <a:spLocks noGrp="1"/>
          </p:cNvSpPr>
          <p:nvPr>
            <p:ph type="title"/>
          </p:nvPr>
        </p:nvSpPr>
        <p:spPr/>
        <p:txBody>
          <a:bodyPr/>
          <a:lstStyle/>
          <a:p>
            <a:r>
              <a:rPr lang="en-US" dirty="0"/>
              <a:t>Background</a:t>
            </a:r>
          </a:p>
        </p:txBody>
      </p:sp>
      <p:sp>
        <p:nvSpPr>
          <p:cNvPr id="2" name="TextBox 1">
            <a:extLst>
              <a:ext uri="{FF2B5EF4-FFF2-40B4-BE49-F238E27FC236}">
                <a16:creationId xmlns:a16="http://schemas.microsoft.com/office/drawing/2014/main" id="{754D1593-AD05-429E-B5F7-FBB61E8F1AFF}"/>
              </a:ext>
            </a:extLst>
          </p:cNvPr>
          <p:cNvSpPr txBox="1"/>
          <p:nvPr/>
        </p:nvSpPr>
        <p:spPr>
          <a:xfrm>
            <a:off x="838200" y="4495800"/>
            <a:ext cx="3429000" cy="400110"/>
          </a:xfrm>
          <a:prstGeom prst="rect">
            <a:avLst/>
          </a:prstGeom>
          <a:noFill/>
        </p:spPr>
        <p:txBody>
          <a:bodyPr wrap="square" rtlCol="0">
            <a:spAutoFit/>
          </a:bodyPr>
          <a:lstStyle/>
          <a:p>
            <a:r>
              <a:rPr lang="en-US" sz="2000" dirty="0">
                <a:solidFill>
                  <a:srgbClr val="E35205"/>
                </a:solidFill>
                <a:latin typeface="Arial" panose="020B0604020202020204" pitchFamily="34" charset="0"/>
                <a:cs typeface="Arial" panose="020B0604020202020204" pitchFamily="34" charset="0"/>
              </a:rPr>
              <a:t>Submission date is </a:t>
            </a:r>
            <a:r>
              <a:rPr lang="en-US" sz="2000" b="1" dirty="0">
                <a:solidFill>
                  <a:srgbClr val="E35205"/>
                </a:solidFill>
                <a:latin typeface="Arial" panose="020B0604020202020204" pitchFamily="34" charset="0"/>
                <a:cs typeface="Arial" panose="020B0604020202020204" pitchFamily="34" charset="0"/>
              </a:rPr>
              <a:t>always </a:t>
            </a:r>
            <a:endParaRPr lang="en-US" sz="2000" dirty="0">
              <a:solidFill>
                <a:srgbClr val="E35205"/>
              </a:solidFill>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7693E78B-2240-411C-B159-2B7D11F0351B}"/>
              </a:ext>
            </a:extLst>
          </p:cNvPr>
          <p:cNvSpPr/>
          <p:nvPr/>
        </p:nvSpPr>
        <p:spPr>
          <a:xfrm>
            <a:off x="4191000" y="4495800"/>
            <a:ext cx="1295400" cy="400110"/>
          </a:xfrm>
          <a:prstGeom prst="round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April 30</a:t>
            </a:r>
          </a:p>
        </p:txBody>
      </p:sp>
      <p:sp>
        <p:nvSpPr>
          <p:cNvPr id="6" name="Rectangle 5">
            <a:extLst>
              <a:ext uri="{FF2B5EF4-FFF2-40B4-BE49-F238E27FC236}">
                <a16:creationId xmlns:a16="http://schemas.microsoft.com/office/drawing/2014/main" id="{D4C8305B-95C7-4F44-8918-BCD5125C18DD}"/>
              </a:ext>
            </a:extLst>
          </p:cNvPr>
          <p:cNvSpPr/>
          <p:nvPr/>
        </p:nvSpPr>
        <p:spPr>
          <a:xfrm>
            <a:off x="762000" y="4114800"/>
            <a:ext cx="5257800" cy="1143000"/>
          </a:xfrm>
          <a:prstGeom prst="rect">
            <a:avLst/>
          </a:prstGeom>
          <a:no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024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Submission Overview</a:t>
            </a:r>
          </a:p>
        </p:txBody>
      </p:sp>
      <p:graphicFrame>
        <p:nvGraphicFramePr>
          <p:cNvPr id="8" name="Content Placeholder 7">
            <a:extLst>
              <a:ext uri="{FF2B5EF4-FFF2-40B4-BE49-F238E27FC236}">
                <a16:creationId xmlns:a16="http://schemas.microsoft.com/office/drawing/2014/main" id="{59F41023-08FC-4B70-AEB6-58404B22FF26}"/>
              </a:ext>
            </a:extLst>
          </p:cNvPr>
          <p:cNvGraphicFramePr>
            <a:graphicFrameLocks noGrp="1"/>
          </p:cNvGraphicFramePr>
          <p:nvPr>
            <p:ph idx="1"/>
            <p:extLst>
              <p:ext uri="{D42A27DB-BD31-4B8C-83A1-F6EECF244321}">
                <p14:modId xmlns:p14="http://schemas.microsoft.com/office/powerpoint/2010/main" val="4152731298"/>
              </p:ext>
            </p:extLst>
          </p:nvPr>
        </p:nvGraphicFramePr>
        <p:xfrm>
          <a:off x="-247640" y="1295403"/>
          <a:ext cx="5067279" cy="438219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D67BA2AF-28AE-4EC2-80A1-418A86245A08}"/>
              </a:ext>
            </a:extLst>
          </p:cNvPr>
          <p:cNvSpPr txBox="1"/>
          <p:nvPr/>
        </p:nvSpPr>
        <p:spPr>
          <a:xfrm>
            <a:off x="4587069" y="1475848"/>
            <a:ext cx="26670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Agencies Reporting:</a:t>
            </a:r>
          </a:p>
        </p:txBody>
      </p:sp>
      <p:cxnSp>
        <p:nvCxnSpPr>
          <p:cNvPr id="11" name="Straight Connector 10">
            <a:extLst>
              <a:ext uri="{FF2B5EF4-FFF2-40B4-BE49-F238E27FC236}">
                <a16:creationId xmlns:a16="http://schemas.microsoft.com/office/drawing/2014/main" id="{16231626-6EB4-4406-B593-E1A0229D040C}"/>
              </a:ext>
            </a:extLst>
          </p:cNvPr>
          <p:cNvCxnSpPr/>
          <p:nvPr/>
        </p:nvCxnSpPr>
        <p:spPr>
          <a:xfrm>
            <a:off x="4674804" y="1867484"/>
            <a:ext cx="1828800" cy="0"/>
          </a:xfrm>
          <a:prstGeom prst="line">
            <a:avLst/>
          </a:prstGeom>
          <a:ln w="12700">
            <a:solidFill>
              <a:srgbClr val="233E9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866B5D7-32D1-4368-9660-D6926CDEB59E}"/>
              </a:ext>
            </a:extLst>
          </p:cNvPr>
          <p:cNvSpPr txBox="1"/>
          <p:nvPr/>
        </p:nvSpPr>
        <p:spPr>
          <a:xfrm>
            <a:off x="4827204" y="1992170"/>
            <a:ext cx="24384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Full Compliance</a:t>
            </a:r>
          </a:p>
        </p:txBody>
      </p:sp>
      <p:sp>
        <p:nvSpPr>
          <p:cNvPr id="13" name="TextBox 12">
            <a:extLst>
              <a:ext uri="{FF2B5EF4-FFF2-40B4-BE49-F238E27FC236}">
                <a16:creationId xmlns:a16="http://schemas.microsoft.com/office/drawing/2014/main" id="{46E2D181-6166-453C-ACA0-9DC85B691C46}"/>
              </a:ext>
            </a:extLst>
          </p:cNvPr>
          <p:cNvSpPr txBox="1"/>
          <p:nvPr/>
        </p:nvSpPr>
        <p:spPr>
          <a:xfrm>
            <a:off x="4827204" y="2406924"/>
            <a:ext cx="24384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Partial Compliance</a:t>
            </a:r>
          </a:p>
        </p:txBody>
      </p:sp>
      <p:sp>
        <p:nvSpPr>
          <p:cNvPr id="14" name="Rectangle: Rounded Corners 13">
            <a:extLst>
              <a:ext uri="{FF2B5EF4-FFF2-40B4-BE49-F238E27FC236}">
                <a16:creationId xmlns:a16="http://schemas.microsoft.com/office/drawing/2014/main" id="{E10087F4-83EC-4C20-BFA7-2385575DA8D7}"/>
              </a:ext>
            </a:extLst>
          </p:cNvPr>
          <p:cNvSpPr/>
          <p:nvPr/>
        </p:nvSpPr>
        <p:spPr>
          <a:xfrm>
            <a:off x="6960804" y="1992170"/>
            <a:ext cx="533400" cy="338554"/>
          </a:xfrm>
          <a:prstGeom prst="roundRect">
            <a:avLst/>
          </a:prstGeom>
          <a:solidFill>
            <a:srgbClr val="F2A900"/>
          </a:solidFill>
          <a:ln>
            <a:solidFill>
              <a:srgbClr val="F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36</a:t>
            </a:r>
          </a:p>
        </p:txBody>
      </p:sp>
      <p:sp>
        <p:nvSpPr>
          <p:cNvPr id="15" name="Rectangle: Rounded Corners 14">
            <a:extLst>
              <a:ext uri="{FF2B5EF4-FFF2-40B4-BE49-F238E27FC236}">
                <a16:creationId xmlns:a16="http://schemas.microsoft.com/office/drawing/2014/main" id="{86E65D63-D800-4A4F-AAE7-05CBFCB22047}"/>
              </a:ext>
            </a:extLst>
          </p:cNvPr>
          <p:cNvSpPr/>
          <p:nvPr/>
        </p:nvSpPr>
        <p:spPr>
          <a:xfrm>
            <a:off x="6960804" y="2406924"/>
            <a:ext cx="533400" cy="338554"/>
          </a:xfrm>
          <a:prstGeom prst="roundRect">
            <a:avLst/>
          </a:prstGeom>
          <a:solidFill>
            <a:srgbClr val="002D73"/>
          </a:solid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12</a:t>
            </a:r>
          </a:p>
        </p:txBody>
      </p:sp>
      <p:sp>
        <p:nvSpPr>
          <p:cNvPr id="22" name="Arrow: Right 21">
            <a:extLst>
              <a:ext uri="{FF2B5EF4-FFF2-40B4-BE49-F238E27FC236}">
                <a16:creationId xmlns:a16="http://schemas.microsoft.com/office/drawing/2014/main" id="{A8953D21-F824-4D2A-BCE9-1B2C09C50B6E}"/>
              </a:ext>
            </a:extLst>
          </p:cNvPr>
          <p:cNvSpPr/>
          <p:nvPr/>
        </p:nvSpPr>
        <p:spPr>
          <a:xfrm>
            <a:off x="4410244" y="3337618"/>
            <a:ext cx="2819395" cy="685795"/>
          </a:xfrm>
          <a:prstGeom prst="rightArrow">
            <a:avLst/>
          </a:prstGeom>
          <a:solidFill>
            <a:srgbClr val="002D73"/>
          </a:solidFill>
          <a:ln>
            <a:solidFill>
              <a:srgbClr val="F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Average Submission Date</a:t>
            </a:r>
          </a:p>
        </p:txBody>
      </p:sp>
      <p:sp>
        <p:nvSpPr>
          <p:cNvPr id="23" name="Rectangle: Rounded Corners 22">
            <a:extLst>
              <a:ext uri="{FF2B5EF4-FFF2-40B4-BE49-F238E27FC236}">
                <a16:creationId xmlns:a16="http://schemas.microsoft.com/office/drawing/2014/main" id="{F36EF7BC-3CBB-4697-9A55-3E4C7159A4B5}"/>
              </a:ext>
            </a:extLst>
          </p:cNvPr>
          <p:cNvSpPr/>
          <p:nvPr/>
        </p:nvSpPr>
        <p:spPr>
          <a:xfrm>
            <a:off x="7568830" y="3511238"/>
            <a:ext cx="914400" cy="33855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April</a:t>
            </a:r>
            <a:r>
              <a:rPr lang="en-US" sz="1600" dirty="0">
                <a:latin typeface="Arial" panose="020B0604020202020204" pitchFamily="34" charset="0"/>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29</a:t>
            </a:r>
          </a:p>
        </p:txBody>
      </p:sp>
      <p:cxnSp>
        <p:nvCxnSpPr>
          <p:cNvPr id="24" name="Straight Connector 23">
            <a:extLst>
              <a:ext uri="{FF2B5EF4-FFF2-40B4-BE49-F238E27FC236}">
                <a16:creationId xmlns:a16="http://schemas.microsoft.com/office/drawing/2014/main" id="{BCB43AE5-E8B4-4D3E-AC21-584BBB180042}"/>
              </a:ext>
            </a:extLst>
          </p:cNvPr>
          <p:cNvCxnSpPr>
            <a:cxnSpLocks/>
          </p:cNvCxnSpPr>
          <p:nvPr/>
        </p:nvCxnSpPr>
        <p:spPr>
          <a:xfrm>
            <a:off x="4674804" y="1858792"/>
            <a:ext cx="0" cy="886686"/>
          </a:xfrm>
          <a:prstGeom prst="line">
            <a:avLst/>
          </a:prstGeom>
          <a:ln w="12700">
            <a:solidFill>
              <a:srgbClr val="233E9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43E8CF8-AC2D-4E65-914E-3CD78A20B075}"/>
              </a:ext>
            </a:extLst>
          </p:cNvPr>
          <p:cNvSpPr txBox="1"/>
          <p:nvPr/>
        </p:nvSpPr>
        <p:spPr>
          <a:xfrm>
            <a:off x="4674804" y="4615553"/>
            <a:ext cx="1953912" cy="338554"/>
          </a:xfrm>
          <a:prstGeom prst="rect">
            <a:avLst/>
          </a:prstGeom>
          <a:noFill/>
          <a:ln w="12700">
            <a:solidFill>
              <a:srgbClr val="002D73"/>
            </a:solidFill>
          </a:ln>
        </p:spPr>
        <p:txBody>
          <a:bodyPr wrap="square" rtlCol="0">
            <a:spAutoFit/>
          </a:bodyPr>
          <a:lstStyle/>
          <a:p>
            <a:r>
              <a:rPr lang="en-US" sz="1600" dirty="0">
                <a:latin typeface="Arial" panose="020B0604020202020204" pitchFamily="34" charset="0"/>
                <a:cs typeface="Arial" panose="020B0604020202020204" pitchFamily="34" charset="0"/>
              </a:rPr>
              <a:t>Average Days Late</a:t>
            </a:r>
          </a:p>
        </p:txBody>
      </p:sp>
      <p:sp>
        <p:nvSpPr>
          <p:cNvPr id="29" name="Rectangle: Rounded Corners 28">
            <a:extLst>
              <a:ext uri="{FF2B5EF4-FFF2-40B4-BE49-F238E27FC236}">
                <a16:creationId xmlns:a16="http://schemas.microsoft.com/office/drawing/2014/main" id="{5E5BF72D-A048-4405-9C01-08AECED61595}"/>
              </a:ext>
            </a:extLst>
          </p:cNvPr>
          <p:cNvSpPr/>
          <p:nvPr/>
        </p:nvSpPr>
        <p:spPr>
          <a:xfrm>
            <a:off x="6939307" y="4636276"/>
            <a:ext cx="629523" cy="297108"/>
          </a:xfrm>
          <a:prstGeom prst="roundRect">
            <a:avLst/>
          </a:prstGeom>
          <a:solidFill>
            <a:srgbClr val="F2A900"/>
          </a:solidFill>
          <a:ln>
            <a:solidFill>
              <a:srgbClr val="F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52</a:t>
            </a:r>
          </a:p>
        </p:txBody>
      </p:sp>
      <p:sp>
        <p:nvSpPr>
          <p:cNvPr id="34" name="TextBox 1">
            <a:extLst>
              <a:ext uri="{FF2B5EF4-FFF2-40B4-BE49-F238E27FC236}">
                <a16:creationId xmlns:a16="http://schemas.microsoft.com/office/drawing/2014/main" id="{4EA2D1D0-266A-478B-8123-111EE68E2A83}"/>
              </a:ext>
            </a:extLst>
          </p:cNvPr>
          <p:cNvSpPr txBox="1"/>
          <p:nvPr/>
        </p:nvSpPr>
        <p:spPr>
          <a:xfrm>
            <a:off x="766620" y="2588732"/>
            <a:ext cx="1523999" cy="31349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chemeClr val="bg1"/>
                </a:solidFill>
                <a:latin typeface="Arial" panose="020B0604020202020204" pitchFamily="34" charset="0"/>
                <a:cs typeface="Arial" panose="020B0604020202020204" pitchFamily="34" charset="0"/>
              </a:rPr>
              <a:t>13 Agencies</a:t>
            </a:r>
          </a:p>
          <a:p>
            <a:endParaRPr lang="en-US" sz="1600" b="1" dirty="0">
              <a:solidFill>
                <a:schemeClr val="bg1"/>
              </a:solidFill>
            </a:endParaRPr>
          </a:p>
        </p:txBody>
      </p:sp>
    </p:spTree>
    <p:extLst>
      <p:ext uri="{BB962C8B-B14F-4D97-AF65-F5344CB8AC3E}">
        <p14:creationId xmlns:p14="http://schemas.microsoft.com/office/powerpoint/2010/main" val="545021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56C6A6DB-6F82-4ED8-8EF0-3FC944916FFA}"/>
              </a:ext>
            </a:extLst>
          </p:cNvPr>
          <p:cNvGraphicFramePr/>
          <p:nvPr>
            <p:extLst>
              <p:ext uri="{D42A27DB-BD31-4B8C-83A1-F6EECF244321}">
                <p14:modId xmlns:p14="http://schemas.microsoft.com/office/powerpoint/2010/main" val="122510205"/>
              </p:ext>
            </p:extLst>
          </p:nvPr>
        </p:nvGraphicFramePr>
        <p:xfrm>
          <a:off x="1524000" y="762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A2D62D62-B99A-484B-B904-21BF188C596B}"/>
              </a:ext>
            </a:extLst>
          </p:cNvPr>
          <p:cNvSpPr txBox="1"/>
          <p:nvPr/>
        </p:nvSpPr>
        <p:spPr>
          <a:xfrm>
            <a:off x="1604" y="6550223"/>
            <a:ext cx="784860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 There were 59 agencies required in 2019-20 to submit the B-350 and 60 agencies in 2020-21</a:t>
            </a:r>
          </a:p>
        </p:txBody>
      </p:sp>
    </p:spTree>
    <p:extLst>
      <p:ext uri="{BB962C8B-B14F-4D97-AF65-F5344CB8AC3E}">
        <p14:creationId xmlns:p14="http://schemas.microsoft.com/office/powerpoint/2010/main" val="802871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7628" y="787264"/>
            <a:ext cx="8589171" cy="5489448"/>
          </a:xfrm>
        </p:spPr>
        <p:txBody>
          <a:bodyPr/>
          <a:lstStyle/>
          <a:p>
            <a:r>
              <a:rPr lang="en-US" sz="1600" dirty="0"/>
              <a:t>Form is used for two purposes:</a:t>
            </a:r>
          </a:p>
          <a:p>
            <a:pPr marL="800100" lvl="1" indent="-342900">
              <a:buAutoNum type="arabicPeriod"/>
            </a:pPr>
            <a:r>
              <a:rPr lang="en-US" sz="1600" dirty="0"/>
              <a:t>Tracking Agency efforts to reach full compliance – all requirements certified as partial or not compliant must provide a corrective action plan and estimated date of full compliance. This Report is sent to DOB on the provided date of full compliance.</a:t>
            </a:r>
          </a:p>
          <a:p>
            <a:pPr marL="800100" lvl="1" indent="-342900">
              <a:buAutoNum type="arabicPeriod"/>
            </a:pPr>
            <a:r>
              <a:rPr lang="en-US" sz="1600" dirty="0"/>
              <a:t>Acquiring additional information for Certification responses lacking in detail.</a:t>
            </a:r>
          </a:p>
          <a:p>
            <a:pPr marL="800100" lvl="1" indent="-342900">
              <a:buAutoNum type="arabicPeriod"/>
            </a:pPr>
            <a:endParaRPr lang="en-US" dirty="0"/>
          </a:p>
          <a:p>
            <a:pPr marL="457200" lvl="1" indent="0">
              <a:buNone/>
            </a:pPr>
            <a:endParaRPr lang="en-US" dirty="0"/>
          </a:p>
          <a:p>
            <a:pPr marL="1257300" lvl="2" indent="-342900">
              <a:buAutoNum type="arabicPeriod"/>
            </a:pPr>
            <a:endParaRPr lang="en-US" dirty="0"/>
          </a:p>
          <a:p>
            <a:endParaRPr lang="en-US" dirty="0"/>
          </a:p>
          <a:p>
            <a:endParaRPr lang="en-US" dirty="0"/>
          </a:p>
          <a:p>
            <a:pPr lvl="1"/>
            <a:endParaRPr lang="en-US" dirty="0"/>
          </a:p>
        </p:txBody>
      </p:sp>
      <p:sp>
        <p:nvSpPr>
          <p:cNvPr id="3" name="Title 2"/>
          <p:cNvSpPr>
            <a:spLocks noGrp="1"/>
          </p:cNvSpPr>
          <p:nvPr>
            <p:ph type="title"/>
          </p:nvPr>
        </p:nvSpPr>
        <p:spPr/>
        <p:txBody>
          <a:bodyPr/>
          <a:lstStyle/>
          <a:p>
            <a:r>
              <a:rPr lang="en-US" dirty="0"/>
              <a:t>Internal Control Compliance Report</a:t>
            </a:r>
          </a:p>
        </p:txBody>
      </p:sp>
      <p:pic>
        <p:nvPicPr>
          <p:cNvPr id="2" name="Picture 1">
            <a:extLst>
              <a:ext uri="{FF2B5EF4-FFF2-40B4-BE49-F238E27FC236}">
                <a16:creationId xmlns:a16="http://schemas.microsoft.com/office/drawing/2014/main" id="{8102E57B-67E2-4DBF-B610-C7759F3C5BAB}"/>
              </a:ext>
            </a:extLst>
          </p:cNvPr>
          <p:cNvPicPr>
            <a:picLocks noChangeAspect="1"/>
          </p:cNvPicPr>
          <p:nvPr/>
        </p:nvPicPr>
        <p:blipFill rotWithShape="1">
          <a:blip r:embed="rId2"/>
          <a:srcRect b="14602"/>
          <a:stretch/>
        </p:blipFill>
        <p:spPr>
          <a:xfrm>
            <a:off x="1929232" y="2787437"/>
            <a:ext cx="5285535" cy="4038600"/>
          </a:xfrm>
          <a:prstGeom prst="rect">
            <a:avLst/>
          </a:prstGeom>
          <a:ln w="12700">
            <a:solidFill>
              <a:schemeClr val="tx1"/>
            </a:solidFill>
          </a:ln>
        </p:spPr>
      </p:pic>
    </p:spTree>
    <p:extLst>
      <p:ext uri="{BB962C8B-B14F-4D97-AF65-F5344CB8AC3E}">
        <p14:creationId xmlns:p14="http://schemas.microsoft.com/office/powerpoint/2010/main" val="163531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6792" y="31963"/>
            <a:ext cx="6934200" cy="765048"/>
          </a:xfrm>
        </p:spPr>
        <p:txBody>
          <a:bodyPr/>
          <a:lstStyle/>
          <a:p>
            <a:r>
              <a:rPr lang="en-US" dirty="0"/>
              <a:t>Why are we not Fully Compliant?</a:t>
            </a:r>
            <a:br>
              <a:rPr lang="en-US" dirty="0"/>
            </a:br>
            <a:r>
              <a:rPr lang="en-US" sz="2000" dirty="0">
                <a:solidFill>
                  <a:srgbClr val="E35205"/>
                </a:solidFill>
              </a:rPr>
              <a:t>Common Problems Addressed in Submissions</a:t>
            </a:r>
            <a:endParaRPr lang="en-US" dirty="0">
              <a:solidFill>
                <a:srgbClr val="E35205"/>
              </a:solidFill>
            </a:endParaRPr>
          </a:p>
        </p:txBody>
      </p:sp>
      <p:sp>
        <p:nvSpPr>
          <p:cNvPr id="12" name="Speech Bubble: Rectangle with Corners Rounded 11">
            <a:extLst>
              <a:ext uri="{FF2B5EF4-FFF2-40B4-BE49-F238E27FC236}">
                <a16:creationId xmlns:a16="http://schemas.microsoft.com/office/drawing/2014/main" id="{DEE56079-150F-4996-BFEC-509123075418}"/>
              </a:ext>
            </a:extLst>
          </p:cNvPr>
          <p:cNvSpPr/>
          <p:nvPr/>
        </p:nvSpPr>
        <p:spPr>
          <a:xfrm>
            <a:off x="287292" y="3965627"/>
            <a:ext cx="3276600" cy="1143001"/>
          </a:xfrm>
          <a:prstGeom prst="wedgeRoundRectCallout">
            <a:avLst/>
          </a:prstGeom>
          <a:no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Unable to complete an independent Quality Assurance Review in the last five years.</a:t>
            </a:r>
          </a:p>
        </p:txBody>
      </p:sp>
      <p:sp>
        <p:nvSpPr>
          <p:cNvPr id="16" name="Speech Bubble: Rectangle with Corners Rounded 15">
            <a:extLst>
              <a:ext uri="{FF2B5EF4-FFF2-40B4-BE49-F238E27FC236}">
                <a16:creationId xmlns:a16="http://schemas.microsoft.com/office/drawing/2014/main" id="{575E15F3-FA05-4614-904A-B746D3F64FDF}"/>
              </a:ext>
            </a:extLst>
          </p:cNvPr>
          <p:cNvSpPr/>
          <p:nvPr/>
        </p:nvSpPr>
        <p:spPr>
          <a:xfrm>
            <a:off x="5867400" y="1222516"/>
            <a:ext cx="2590800" cy="1143001"/>
          </a:xfrm>
          <a:prstGeom prst="wedgeRoundRectCallout">
            <a:avLst/>
          </a:prstGeom>
          <a:noFill/>
          <a:ln>
            <a:solidFill>
              <a:srgbClr val="E352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Obtaining required number of CPE’s each year per staff member.</a:t>
            </a:r>
          </a:p>
        </p:txBody>
      </p:sp>
      <p:sp>
        <p:nvSpPr>
          <p:cNvPr id="17" name="Speech Bubble: Rectangle with Corners Rounded 16">
            <a:extLst>
              <a:ext uri="{FF2B5EF4-FFF2-40B4-BE49-F238E27FC236}">
                <a16:creationId xmlns:a16="http://schemas.microsoft.com/office/drawing/2014/main" id="{E95E2793-7A74-49A6-942B-581F7838440B}"/>
              </a:ext>
            </a:extLst>
          </p:cNvPr>
          <p:cNvSpPr/>
          <p:nvPr/>
        </p:nvSpPr>
        <p:spPr>
          <a:xfrm>
            <a:off x="2971800" y="5471840"/>
            <a:ext cx="2590800" cy="955849"/>
          </a:xfrm>
          <a:prstGeom prst="wedgeRoundRectCallout">
            <a:avLst/>
          </a:prstGeom>
          <a:noFill/>
          <a:ln>
            <a:solidFill>
              <a:srgbClr val="E352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Vacancies in ICO or DIA positions.</a:t>
            </a:r>
          </a:p>
        </p:txBody>
      </p:sp>
      <p:sp>
        <p:nvSpPr>
          <p:cNvPr id="18" name="Speech Bubble: Rectangle with Corners Rounded 17">
            <a:extLst>
              <a:ext uri="{FF2B5EF4-FFF2-40B4-BE49-F238E27FC236}">
                <a16:creationId xmlns:a16="http://schemas.microsoft.com/office/drawing/2014/main" id="{385878F4-3301-4A0D-A57F-D59A098F39D0}"/>
              </a:ext>
            </a:extLst>
          </p:cNvPr>
          <p:cNvSpPr/>
          <p:nvPr/>
        </p:nvSpPr>
        <p:spPr>
          <a:xfrm>
            <a:off x="5753100" y="4267200"/>
            <a:ext cx="2819400" cy="955849"/>
          </a:xfrm>
          <a:prstGeom prst="wedgeRoundRectCallout">
            <a:avLst/>
          </a:prstGeom>
          <a:no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Revising and updating all policies and procedures</a:t>
            </a:r>
          </a:p>
        </p:txBody>
      </p:sp>
      <p:sp>
        <p:nvSpPr>
          <p:cNvPr id="19" name="Speech Bubble: Rectangle with Corners Rounded 18">
            <a:extLst>
              <a:ext uri="{FF2B5EF4-FFF2-40B4-BE49-F238E27FC236}">
                <a16:creationId xmlns:a16="http://schemas.microsoft.com/office/drawing/2014/main" id="{7D4F0800-06DE-4DFA-B6AD-A913F3CAD030}"/>
              </a:ext>
            </a:extLst>
          </p:cNvPr>
          <p:cNvSpPr/>
          <p:nvPr/>
        </p:nvSpPr>
        <p:spPr>
          <a:xfrm>
            <a:off x="4906183" y="2787364"/>
            <a:ext cx="3886199" cy="955849"/>
          </a:xfrm>
          <a:prstGeom prst="wedgeRoundRectCallout">
            <a:avLst/>
          </a:prstGeom>
          <a:noFill/>
          <a:ln>
            <a:solidFill>
              <a:srgbClr val="F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IT upgrades and implementation of services that take time away from IC processes and increase risk.</a:t>
            </a:r>
          </a:p>
        </p:txBody>
      </p:sp>
      <p:graphicFrame>
        <p:nvGraphicFramePr>
          <p:cNvPr id="21" name="Table 20">
            <a:extLst>
              <a:ext uri="{FF2B5EF4-FFF2-40B4-BE49-F238E27FC236}">
                <a16:creationId xmlns:a16="http://schemas.microsoft.com/office/drawing/2014/main" id="{C0E9F016-F133-489F-8592-ED6B458DFC06}"/>
              </a:ext>
            </a:extLst>
          </p:cNvPr>
          <p:cNvGraphicFramePr>
            <a:graphicFrameLocks noGrp="1"/>
          </p:cNvGraphicFramePr>
          <p:nvPr>
            <p:extLst>
              <p:ext uri="{D42A27DB-BD31-4B8C-83A1-F6EECF244321}">
                <p14:modId xmlns:p14="http://schemas.microsoft.com/office/powerpoint/2010/main" val="2933960743"/>
              </p:ext>
            </p:extLst>
          </p:nvPr>
        </p:nvGraphicFramePr>
        <p:xfrm>
          <a:off x="101189" y="1204129"/>
          <a:ext cx="4488396" cy="2358800"/>
        </p:xfrm>
        <a:graphic>
          <a:graphicData uri="http://schemas.openxmlformats.org/drawingml/2006/table">
            <a:tbl>
              <a:tblPr firstRow="1" bandRow="1">
                <a:tableStyleId>{5C22544A-7EE6-4342-B048-85BDC9FD1C3A}</a:tableStyleId>
              </a:tblPr>
              <a:tblGrid>
                <a:gridCol w="1668996">
                  <a:extLst>
                    <a:ext uri="{9D8B030D-6E8A-4147-A177-3AD203B41FA5}">
                      <a16:colId xmlns:a16="http://schemas.microsoft.com/office/drawing/2014/main" val="3014610465"/>
                    </a:ext>
                  </a:extLst>
                </a:gridCol>
                <a:gridCol w="1447800">
                  <a:extLst>
                    <a:ext uri="{9D8B030D-6E8A-4147-A177-3AD203B41FA5}">
                      <a16:colId xmlns:a16="http://schemas.microsoft.com/office/drawing/2014/main" val="4243363042"/>
                    </a:ext>
                  </a:extLst>
                </a:gridCol>
                <a:gridCol w="1371600">
                  <a:extLst>
                    <a:ext uri="{9D8B030D-6E8A-4147-A177-3AD203B41FA5}">
                      <a16:colId xmlns:a16="http://schemas.microsoft.com/office/drawing/2014/main" val="724306371"/>
                    </a:ext>
                  </a:extLst>
                </a:gridCol>
              </a:tblGrid>
              <a:tr h="370840">
                <a:tc>
                  <a:txBody>
                    <a:bodyPr/>
                    <a:lstStyle/>
                    <a:p>
                      <a:pPr algn="ctr"/>
                      <a:r>
                        <a:rPr lang="en-US" sz="1400" dirty="0">
                          <a:latin typeface="Arial" panose="020B0604020202020204" pitchFamily="34" charset="0"/>
                          <a:cs typeface="Arial" panose="020B0604020202020204" pitchFamily="34" charset="0"/>
                        </a:rPr>
                        <a:t>Internal Control Act Requirement</a:t>
                      </a:r>
                    </a:p>
                  </a:txBody>
                  <a:tcPr anchor="ctr">
                    <a:solidFill>
                      <a:srgbClr val="002D73"/>
                    </a:solidFill>
                  </a:tcPr>
                </a:tc>
                <a:tc>
                  <a:txBody>
                    <a:bodyPr/>
                    <a:lstStyle/>
                    <a:p>
                      <a:pPr algn="ctr"/>
                      <a:r>
                        <a:rPr lang="en-US" sz="1400" dirty="0">
                          <a:latin typeface="Arial" panose="020B0604020202020204" pitchFamily="34" charset="0"/>
                          <a:cs typeface="Arial" panose="020B0604020202020204" pitchFamily="34" charset="0"/>
                        </a:rPr>
                        <a:t>Full Compliance</a:t>
                      </a:r>
                    </a:p>
                  </a:txBody>
                  <a:tcPr anchor="ctr">
                    <a:solidFill>
                      <a:srgbClr val="002D73"/>
                    </a:solidFill>
                  </a:tcPr>
                </a:tc>
                <a:tc>
                  <a:txBody>
                    <a:bodyPr/>
                    <a:lstStyle/>
                    <a:p>
                      <a:pPr algn="ctr"/>
                      <a:r>
                        <a:rPr lang="en-US" sz="1400" dirty="0">
                          <a:latin typeface="Arial" panose="020B0604020202020204" pitchFamily="34" charset="0"/>
                          <a:cs typeface="Arial" panose="020B0604020202020204" pitchFamily="34" charset="0"/>
                        </a:rPr>
                        <a:t>Partial Compliance</a:t>
                      </a:r>
                    </a:p>
                  </a:txBody>
                  <a:tcPr anchor="ctr">
                    <a:solidFill>
                      <a:srgbClr val="002D73"/>
                    </a:solidFill>
                  </a:tcPr>
                </a:tc>
                <a:extLst>
                  <a:ext uri="{0D108BD9-81ED-4DB2-BD59-A6C34878D82A}">
                    <a16:rowId xmlns:a16="http://schemas.microsoft.com/office/drawing/2014/main" val="703868548"/>
                  </a:ext>
                </a:extLst>
              </a:tr>
              <a:tr h="316640">
                <a:tc>
                  <a:txBody>
                    <a:bodyPr/>
                    <a:lstStyle/>
                    <a:p>
                      <a:r>
                        <a:rPr lang="en-US" sz="1400" dirty="0">
                          <a:latin typeface="Arial" panose="020B0604020202020204" pitchFamily="34" charset="0"/>
                          <a:cs typeface="Arial" panose="020B0604020202020204" pitchFamily="34" charset="0"/>
                        </a:rPr>
                        <a:t>Requirement 1</a:t>
                      </a:r>
                    </a:p>
                  </a:txBody>
                  <a:tcPr>
                    <a:solidFill>
                      <a:srgbClr val="FDCFB5"/>
                    </a:solidFill>
                  </a:tcPr>
                </a:tc>
                <a:tc>
                  <a:txBody>
                    <a:bodyPr/>
                    <a:lstStyle/>
                    <a:p>
                      <a:pPr algn="ctr"/>
                      <a:r>
                        <a:rPr lang="en-US" sz="1400" dirty="0">
                          <a:latin typeface="Arial" panose="020B0604020202020204" pitchFamily="34" charset="0"/>
                          <a:cs typeface="Arial" panose="020B0604020202020204" pitchFamily="34" charset="0"/>
                        </a:rPr>
                        <a:t>47</a:t>
                      </a:r>
                    </a:p>
                  </a:txBody>
                  <a:tcPr anchor="ctr">
                    <a:solidFill>
                      <a:srgbClr val="FDCFB5"/>
                    </a:solidFill>
                  </a:tcPr>
                </a:tc>
                <a:tc>
                  <a:txBody>
                    <a:bodyPr/>
                    <a:lstStyle/>
                    <a:p>
                      <a:pPr algn="ctr"/>
                      <a:r>
                        <a:rPr lang="en-US" sz="1400" dirty="0">
                          <a:latin typeface="Arial" panose="020B0604020202020204" pitchFamily="34" charset="0"/>
                          <a:cs typeface="Arial" panose="020B0604020202020204" pitchFamily="34" charset="0"/>
                        </a:rPr>
                        <a:t>1</a:t>
                      </a:r>
                    </a:p>
                  </a:txBody>
                  <a:tcPr anchor="ctr">
                    <a:solidFill>
                      <a:srgbClr val="FDCFB5"/>
                    </a:solidFill>
                  </a:tcPr>
                </a:tc>
                <a:extLst>
                  <a:ext uri="{0D108BD9-81ED-4DB2-BD59-A6C34878D82A}">
                    <a16:rowId xmlns:a16="http://schemas.microsoft.com/office/drawing/2014/main" val="1432432110"/>
                  </a:ext>
                </a:extLst>
              </a:tr>
              <a:tr h="304800">
                <a:tc>
                  <a:txBody>
                    <a:bodyPr/>
                    <a:lstStyle/>
                    <a:p>
                      <a:r>
                        <a:rPr lang="en-US" sz="1400" dirty="0">
                          <a:latin typeface="Arial" panose="020B0604020202020204" pitchFamily="34" charset="0"/>
                          <a:cs typeface="Arial" panose="020B0604020202020204" pitchFamily="34" charset="0"/>
                        </a:rPr>
                        <a:t>Requirement 2</a:t>
                      </a:r>
                    </a:p>
                  </a:txBody>
                  <a:tcPr>
                    <a:solidFill>
                      <a:srgbClr val="FEEFE6"/>
                    </a:solidFill>
                  </a:tcPr>
                </a:tc>
                <a:tc>
                  <a:txBody>
                    <a:bodyPr/>
                    <a:lstStyle/>
                    <a:p>
                      <a:pPr algn="ctr"/>
                      <a:r>
                        <a:rPr lang="en-US" sz="1400" dirty="0">
                          <a:latin typeface="Arial" panose="020B0604020202020204" pitchFamily="34" charset="0"/>
                          <a:cs typeface="Arial" panose="020B0604020202020204" pitchFamily="34" charset="0"/>
                        </a:rPr>
                        <a:t>45</a:t>
                      </a:r>
                    </a:p>
                  </a:txBody>
                  <a:tcPr anchor="ctr">
                    <a:solidFill>
                      <a:srgbClr val="FEEFE6"/>
                    </a:solidFill>
                  </a:tcPr>
                </a:tc>
                <a:tc>
                  <a:txBody>
                    <a:bodyPr/>
                    <a:lstStyle/>
                    <a:p>
                      <a:pPr algn="ctr"/>
                      <a:r>
                        <a:rPr lang="en-US" sz="1400" dirty="0">
                          <a:latin typeface="Arial" panose="020B0604020202020204" pitchFamily="34" charset="0"/>
                          <a:cs typeface="Arial" panose="020B0604020202020204" pitchFamily="34" charset="0"/>
                        </a:rPr>
                        <a:t>3</a:t>
                      </a:r>
                    </a:p>
                  </a:txBody>
                  <a:tcPr anchor="ctr">
                    <a:solidFill>
                      <a:srgbClr val="FEEFE6"/>
                    </a:solidFill>
                  </a:tcPr>
                </a:tc>
                <a:extLst>
                  <a:ext uri="{0D108BD9-81ED-4DB2-BD59-A6C34878D82A}">
                    <a16:rowId xmlns:a16="http://schemas.microsoft.com/office/drawing/2014/main" val="1142895465"/>
                  </a:ext>
                </a:extLst>
              </a:tr>
              <a:tr h="304800">
                <a:tc>
                  <a:txBody>
                    <a:bodyPr/>
                    <a:lstStyle/>
                    <a:p>
                      <a:r>
                        <a:rPr lang="en-US" sz="1400" dirty="0">
                          <a:latin typeface="Arial" panose="020B0604020202020204" pitchFamily="34" charset="0"/>
                          <a:cs typeface="Arial" panose="020B0604020202020204" pitchFamily="34" charset="0"/>
                        </a:rPr>
                        <a:t>Requirement 3</a:t>
                      </a:r>
                    </a:p>
                  </a:txBody>
                  <a:tcPr>
                    <a:solidFill>
                      <a:srgbClr val="FDCFB5"/>
                    </a:solidFill>
                  </a:tcPr>
                </a:tc>
                <a:tc>
                  <a:txBody>
                    <a:bodyPr/>
                    <a:lstStyle/>
                    <a:p>
                      <a:pPr algn="ctr"/>
                      <a:r>
                        <a:rPr lang="en-US" sz="1400" dirty="0">
                          <a:latin typeface="Arial" panose="020B0604020202020204" pitchFamily="34" charset="0"/>
                          <a:cs typeface="Arial" panose="020B0604020202020204" pitchFamily="34" charset="0"/>
                        </a:rPr>
                        <a:t>44</a:t>
                      </a:r>
                    </a:p>
                  </a:txBody>
                  <a:tcPr anchor="ctr">
                    <a:solidFill>
                      <a:srgbClr val="FDCFB5"/>
                    </a:solidFill>
                  </a:tcPr>
                </a:tc>
                <a:tc>
                  <a:txBody>
                    <a:bodyPr/>
                    <a:lstStyle/>
                    <a:p>
                      <a:pPr algn="ctr"/>
                      <a:r>
                        <a:rPr lang="en-US" sz="1400" dirty="0">
                          <a:latin typeface="Arial" panose="020B0604020202020204" pitchFamily="34" charset="0"/>
                          <a:cs typeface="Arial" panose="020B0604020202020204" pitchFamily="34" charset="0"/>
                        </a:rPr>
                        <a:t>4</a:t>
                      </a:r>
                    </a:p>
                  </a:txBody>
                  <a:tcPr anchor="ctr">
                    <a:solidFill>
                      <a:srgbClr val="FDCFB5"/>
                    </a:solidFill>
                  </a:tcPr>
                </a:tc>
                <a:extLst>
                  <a:ext uri="{0D108BD9-81ED-4DB2-BD59-A6C34878D82A}">
                    <a16:rowId xmlns:a16="http://schemas.microsoft.com/office/drawing/2014/main" val="4164071143"/>
                  </a:ext>
                </a:extLst>
              </a:tr>
              <a:tr h="304800">
                <a:tc>
                  <a:txBody>
                    <a:bodyPr/>
                    <a:lstStyle/>
                    <a:p>
                      <a:r>
                        <a:rPr lang="en-US" sz="1400" dirty="0">
                          <a:latin typeface="Arial" panose="020B0604020202020204" pitchFamily="34" charset="0"/>
                          <a:cs typeface="Arial" panose="020B0604020202020204" pitchFamily="34" charset="0"/>
                        </a:rPr>
                        <a:t>Requirement 4</a:t>
                      </a:r>
                    </a:p>
                  </a:txBody>
                  <a:tcPr>
                    <a:solidFill>
                      <a:srgbClr val="FEEFE6"/>
                    </a:solidFill>
                  </a:tcPr>
                </a:tc>
                <a:tc>
                  <a:txBody>
                    <a:bodyPr/>
                    <a:lstStyle/>
                    <a:p>
                      <a:pPr algn="ctr"/>
                      <a:r>
                        <a:rPr lang="en-US" sz="1400" dirty="0">
                          <a:latin typeface="Arial" panose="020B0604020202020204" pitchFamily="34" charset="0"/>
                          <a:cs typeface="Arial" panose="020B0604020202020204" pitchFamily="34" charset="0"/>
                        </a:rPr>
                        <a:t>48</a:t>
                      </a:r>
                    </a:p>
                  </a:txBody>
                  <a:tcPr anchor="ctr">
                    <a:solidFill>
                      <a:srgbClr val="FEEFE6"/>
                    </a:solidFill>
                  </a:tcPr>
                </a:tc>
                <a:tc>
                  <a:txBody>
                    <a:bodyPr/>
                    <a:lstStyle/>
                    <a:p>
                      <a:pPr algn="ctr"/>
                      <a:r>
                        <a:rPr lang="en-US" sz="1400" dirty="0">
                          <a:latin typeface="Arial" panose="020B0604020202020204" pitchFamily="34" charset="0"/>
                          <a:cs typeface="Arial" panose="020B0604020202020204" pitchFamily="34" charset="0"/>
                        </a:rPr>
                        <a:t>0</a:t>
                      </a:r>
                    </a:p>
                  </a:txBody>
                  <a:tcPr anchor="ctr">
                    <a:solidFill>
                      <a:srgbClr val="FEEFE6"/>
                    </a:solidFill>
                  </a:tcPr>
                </a:tc>
                <a:extLst>
                  <a:ext uri="{0D108BD9-81ED-4DB2-BD59-A6C34878D82A}">
                    <a16:rowId xmlns:a16="http://schemas.microsoft.com/office/drawing/2014/main" val="737292361"/>
                  </a:ext>
                </a:extLst>
              </a:tr>
              <a:tr h="304800">
                <a:tc>
                  <a:txBody>
                    <a:bodyPr/>
                    <a:lstStyle/>
                    <a:p>
                      <a:r>
                        <a:rPr lang="en-US" sz="1400" dirty="0">
                          <a:latin typeface="Arial" panose="020B0604020202020204" pitchFamily="34" charset="0"/>
                          <a:cs typeface="Arial" panose="020B0604020202020204" pitchFamily="34" charset="0"/>
                        </a:rPr>
                        <a:t>Requirement 5</a:t>
                      </a:r>
                    </a:p>
                  </a:txBody>
                  <a:tcPr>
                    <a:solidFill>
                      <a:srgbClr val="FDCFB5"/>
                    </a:solidFill>
                  </a:tcPr>
                </a:tc>
                <a:tc>
                  <a:txBody>
                    <a:bodyPr/>
                    <a:lstStyle/>
                    <a:p>
                      <a:pPr algn="ctr"/>
                      <a:r>
                        <a:rPr lang="en-US" sz="1400" dirty="0">
                          <a:latin typeface="Arial" panose="020B0604020202020204" pitchFamily="34" charset="0"/>
                          <a:cs typeface="Arial" panose="020B0604020202020204" pitchFamily="34" charset="0"/>
                        </a:rPr>
                        <a:t>47</a:t>
                      </a:r>
                    </a:p>
                  </a:txBody>
                  <a:tcPr anchor="ctr">
                    <a:solidFill>
                      <a:srgbClr val="FDCFB5"/>
                    </a:solidFill>
                  </a:tcPr>
                </a:tc>
                <a:tc>
                  <a:txBody>
                    <a:bodyPr/>
                    <a:lstStyle/>
                    <a:p>
                      <a:pPr algn="ctr"/>
                      <a:r>
                        <a:rPr lang="en-US" sz="1400" dirty="0">
                          <a:latin typeface="Arial" panose="020B0604020202020204" pitchFamily="34" charset="0"/>
                          <a:cs typeface="Arial" panose="020B0604020202020204" pitchFamily="34" charset="0"/>
                        </a:rPr>
                        <a:t>1</a:t>
                      </a:r>
                    </a:p>
                  </a:txBody>
                  <a:tcPr anchor="ctr">
                    <a:solidFill>
                      <a:srgbClr val="FDCFB5"/>
                    </a:solidFill>
                  </a:tcPr>
                </a:tc>
                <a:extLst>
                  <a:ext uri="{0D108BD9-81ED-4DB2-BD59-A6C34878D82A}">
                    <a16:rowId xmlns:a16="http://schemas.microsoft.com/office/drawing/2014/main" val="1012893126"/>
                  </a:ext>
                </a:extLst>
              </a:tr>
              <a:tr h="247071">
                <a:tc>
                  <a:txBody>
                    <a:bodyPr/>
                    <a:lstStyle/>
                    <a:p>
                      <a:r>
                        <a:rPr lang="en-US" sz="1400" dirty="0">
                          <a:latin typeface="Arial" panose="020B0604020202020204" pitchFamily="34" charset="0"/>
                          <a:cs typeface="Arial" panose="020B0604020202020204" pitchFamily="34" charset="0"/>
                        </a:rPr>
                        <a:t>Requirement 6</a:t>
                      </a:r>
                    </a:p>
                  </a:txBody>
                  <a:tcPr>
                    <a:solidFill>
                      <a:srgbClr val="FEEFE6"/>
                    </a:solidFill>
                  </a:tcPr>
                </a:tc>
                <a:tc>
                  <a:txBody>
                    <a:bodyPr/>
                    <a:lstStyle/>
                    <a:p>
                      <a:pPr algn="ctr"/>
                      <a:r>
                        <a:rPr lang="en-US" sz="1400" dirty="0">
                          <a:latin typeface="Arial" panose="020B0604020202020204" pitchFamily="34" charset="0"/>
                          <a:cs typeface="Arial" panose="020B0604020202020204" pitchFamily="34" charset="0"/>
                        </a:rPr>
                        <a:t>41</a:t>
                      </a:r>
                    </a:p>
                  </a:txBody>
                  <a:tcPr anchor="ctr">
                    <a:solidFill>
                      <a:srgbClr val="FEEFE6"/>
                    </a:solidFill>
                  </a:tcPr>
                </a:tc>
                <a:tc>
                  <a:txBody>
                    <a:bodyPr/>
                    <a:lstStyle/>
                    <a:p>
                      <a:pPr algn="ctr"/>
                      <a:r>
                        <a:rPr lang="en-US" sz="1400" dirty="0">
                          <a:latin typeface="Arial" panose="020B0604020202020204" pitchFamily="34" charset="0"/>
                          <a:cs typeface="Arial" panose="020B0604020202020204" pitchFamily="34" charset="0"/>
                        </a:rPr>
                        <a:t>7</a:t>
                      </a:r>
                    </a:p>
                  </a:txBody>
                  <a:tcPr anchor="ctr">
                    <a:solidFill>
                      <a:srgbClr val="FEEFE6"/>
                    </a:solidFill>
                  </a:tcPr>
                </a:tc>
                <a:extLst>
                  <a:ext uri="{0D108BD9-81ED-4DB2-BD59-A6C34878D82A}">
                    <a16:rowId xmlns:a16="http://schemas.microsoft.com/office/drawing/2014/main" val="3383861383"/>
                  </a:ext>
                </a:extLst>
              </a:tr>
            </a:tbl>
          </a:graphicData>
        </a:graphic>
      </p:graphicFrame>
    </p:spTree>
    <p:extLst>
      <p:ext uri="{BB962C8B-B14F-4D97-AF65-F5344CB8AC3E}">
        <p14:creationId xmlns:p14="http://schemas.microsoft.com/office/powerpoint/2010/main" val="4022483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C002148-09BD-4F65-90AC-7F6B8D6E355D}"/>
              </a:ext>
            </a:extLst>
          </p:cNvPr>
          <p:cNvGraphicFramePr>
            <a:graphicFrameLocks noGrp="1"/>
          </p:cNvGraphicFramePr>
          <p:nvPr>
            <p:ph idx="1"/>
            <p:extLst>
              <p:ext uri="{D42A27DB-BD31-4B8C-83A1-F6EECF244321}">
                <p14:modId xmlns:p14="http://schemas.microsoft.com/office/powerpoint/2010/main" val="43737969"/>
              </p:ext>
            </p:extLst>
          </p:nvPr>
        </p:nvGraphicFramePr>
        <p:xfrm>
          <a:off x="96838" y="990600"/>
          <a:ext cx="8056562"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A05BD773-80A1-495C-9C4F-C37A13FFF461}"/>
              </a:ext>
            </a:extLst>
          </p:cNvPr>
          <p:cNvSpPr>
            <a:spLocks noGrp="1"/>
          </p:cNvSpPr>
          <p:nvPr>
            <p:ph type="title"/>
          </p:nvPr>
        </p:nvSpPr>
        <p:spPr/>
        <p:txBody>
          <a:bodyPr/>
          <a:lstStyle/>
          <a:p>
            <a:r>
              <a:rPr lang="en-US" dirty="0"/>
              <a:t>Internal Control Act Requirements Reference Guide</a:t>
            </a:r>
          </a:p>
        </p:txBody>
      </p:sp>
    </p:spTree>
    <p:extLst>
      <p:ext uri="{BB962C8B-B14F-4D97-AF65-F5344CB8AC3E}">
        <p14:creationId xmlns:p14="http://schemas.microsoft.com/office/powerpoint/2010/main" val="7988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FCA049-3F66-449B-A446-3FC5AE20C9D0}"/>
              </a:ext>
            </a:extLst>
          </p:cNvPr>
          <p:cNvPicPr>
            <a:picLocks noGrp="1" noChangeAspect="1"/>
          </p:cNvPicPr>
          <p:nvPr>
            <p:ph idx="1"/>
          </p:nvPr>
        </p:nvPicPr>
        <p:blipFill>
          <a:blip r:embed="rId3"/>
          <a:stretch>
            <a:fillRect/>
          </a:stretch>
        </p:blipFill>
        <p:spPr>
          <a:xfrm>
            <a:off x="135082" y="797011"/>
            <a:ext cx="8894808" cy="3546389"/>
          </a:xfrm>
        </p:spPr>
      </p:pic>
      <p:sp>
        <p:nvSpPr>
          <p:cNvPr id="3" name="Title 2">
            <a:extLst>
              <a:ext uri="{FF2B5EF4-FFF2-40B4-BE49-F238E27FC236}">
                <a16:creationId xmlns:a16="http://schemas.microsoft.com/office/drawing/2014/main" id="{5688BAA0-5FE1-49FE-8654-42EC380223AB}"/>
              </a:ext>
            </a:extLst>
          </p:cNvPr>
          <p:cNvSpPr>
            <a:spLocks noGrp="1"/>
          </p:cNvSpPr>
          <p:nvPr>
            <p:ph type="title"/>
          </p:nvPr>
        </p:nvSpPr>
        <p:spPr>
          <a:xfrm>
            <a:off x="96792" y="31963"/>
            <a:ext cx="7294608" cy="765048"/>
          </a:xfrm>
        </p:spPr>
        <p:txBody>
          <a:bodyPr/>
          <a:lstStyle/>
          <a:p>
            <a:r>
              <a:rPr lang="en-US" dirty="0"/>
              <a:t>Scorecard Evaluation on Requirements</a:t>
            </a:r>
          </a:p>
        </p:txBody>
      </p:sp>
      <p:sp>
        <p:nvSpPr>
          <p:cNvPr id="6" name="TextBox 5">
            <a:extLst>
              <a:ext uri="{FF2B5EF4-FFF2-40B4-BE49-F238E27FC236}">
                <a16:creationId xmlns:a16="http://schemas.microsoft.com/office/drawing/2014/main" id="{D8475D85-9471-49CE-BD4E-EF4991BB3C78}"/>
              </a:ext>
            </a:extLst>
          </p:cNvPr>
          <p:cNvSpPr txBox="1"/>
          <p:nvPr/>
        </p:nvSpPr>
        <p:spPr>
          <a:xfrm>
            <a:off x="228600" y="4572000"/>
            <a:ext cx="8686800" cy="2031325"/>
          </a:xfrm>
          <a:prstGeom prst="rect">
            <a:avLst/>
          </a:prstGeom>
          <a:noFill/>
        </p:spPr>
        <p:txBody>
          <a:bodyPr wrap="square" rtlCol="0">
            <a:spAutoFit/>
          </a:bodyPr>
          <a:lstStyle/>
          <a:p>
            <a:r>
              <a:rPr lang="en-US" dirty="0"/>
              <a:t>Agency submission are reviewed and evaluated based on criteria for each Requirement. </a:t>
            </a:r>
          </a:p>
          <a:p>
            <a:r>
              <a:rPr lang="en-US" dirty="0"/>
              <a:t>	Requirements are subject to subset of questions unique to each requirement for 	reviewer to evaluate. </a:t>
            </a:r>
          </a:p>
          <a:p>
            <a:endParaRPr lang="en-US" dirty="0"/>
          </a:p>
          <a:p>
            <a:r>
              <a:rPr lang="en-US" sz="1800" dirty="0">
                <a:effectLst/>
                <a:latin typeface="Calibri" panose="020F0502020204030204" pitchFamily="34" charset="0"/>
                <a:ea typeface="Times New Roman" panose="02020603050405020304" pitchFamily="18" charset="0"/>
              </a:rPr>
              <a:t>Agency certifications were used during CRF expense review </a:t>
            </a:r>
          </a:p>
          <a:p>
            <a:r>
              <a:rPr lang="en-US" sz="1800" dirty="0">
                <a:effectLst/>
                <a:latin typeface="Calibri" panose="020F0502020204030204" pitchFamily="34" charset="0"/>
                <a:ea typeface="Times New Roman" panose="02020603050405020304" pitchFamily="18" charset="0"/>
              </a:rPr>
              <a:t>DOB will continue to use these results to inform risk assessments related to Federal funding</a:t>
            </a:r>
            <a:endParaRPr lang="en-US" dirty="0"/>
          </a:p>
          <a:p>
            <a:r>
              <a:rPr lang="en-US" dirty="0"/>
              <a:t>	</a:t>
            </a:r>
          </a:p>
        </p:txBody>
      </p:sp>
    </p:spTree>
    <p:extLst>
      <p:ext uri="{BB962C8B-B14F-4D97-AF65-F5344CB8AC3E}">
        <p14:creationId xmlns:p14="http://schemas.microsoft.com/office/powerpoint/2010/main" val="3901787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6792" y="31963"/>
            <a:ext cx="7294608" cy="765048"/>
          </a:xfrm>
        </p:spPr>
        <p:txBody>
          <a:bodyPr/>
          <a:lstStyle/>
          <a:p>
            <a:r>
              <a:rPr lang="en-US" dirty="0"/>
              <a:t>Requirement 2: Internal Control Review</a:t>
            </a:r>
          </a:p>
        </p:txBody>
      </p:sp>
      <p:sp>
        <p:nvSpPr>
          <p:cNvPr id="2" name="Rectangle: Rounded Corners 1">
            <a:extLst>
              <a:ext uri="{FF2B5EF4-FFF2-40B4-BE49-F238E27FC236}">
                <a16:creationId xmlns:a16="http://schemas.microsoft.com/office/drawing/2014/main" id="{98759362-F5E5-4B0B-90AC-337A4F674915}"/>
              </a:ext>
            </a:extLst>
          </p:cNvPr>
          <p:cNvSpPr/>
          <p:nvPr/>
        </p:nvSpPr>
        <p:spPr>
          <a:xfrm>
            <a:off x="152400" y="797011"/>
            <a:ext cx="4267200" cy="5542967"/>
          </a:xfrm>
          <a:prstGeom prst="roundRect">
            <a:avLst/>
          </a:prstGeom>
          <a:no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1200"/>
              </a:spcAft>
            </a:pPr>
            <a:r>
              <a:rPr lang="en-US" dirty="0">
                <a:solidFill>
                  <a:schemeClr val="tx1"/>
                </a:solidFill>
                <a:latin typeface="Arial" panose="020B0604020202020204" pitchFamily="34" charset="0"/>
                <a:cs typeface="Arial" panose="020B0604020202020204" pitchFamily="34" charset="0"/>
              </a:rPr>
              <a:t>Major Agency</a:t>
            </a:r>
          </a:p>
          <a:p>
            <a:pPr>
              <a:spcAft>
                <a:spcPts val="1200"/>
              </a:spcAft>
            </a:pPr>
            <a:r>
              <a:rPr lang="en-US" sz="1400" dirty="0">
                <a:solidFill>
                  <a:schemeClr val="tx1"/>
                </a:solidFill>
                <a:latin typeface="Arial" panose="020B0604020202020204" pitchFamily="34" charset="0"/>
                <a:cs typeface="Arial" panose="020B0604020202020204" pitchFamily="34" charset="0"/>
              </a:rPr>
              <a:t>Review begins with Program Units reviewing the list of their current program functions, generated from a computerized database, that identifies those scheduled for testing and outstanding corrective action plans. </a:t>
            </a:r>
          </a:p>
          <a:p>
            <a:pPr>
              <a:spcAft>
                <a:spcPts val="1200"/>
              </a:spcAft>
            </a:pPr>
            <a:r>
              <a:rPr lang="en-US" sz="1400" dirty="0">
                <a:solidFill>
                  <a:schemeClr val="tx1"/>
                </a:solidFill>
                <a:latin typeface="Arial" panose="020B0604020202020204" pitchFamily="34" charset="0"/>
                <a:cs typeface="Arial" panose="020B0604020202020204" pitchFamily="34" charset="0"/>
              </a:rPr>
              <a:t>Program Units perform risk assessments, document key internal controls, control objectives, and testing methods of all functions. Then the methods are used to test the effectiveness of preselected functions. If testing revealed deficiencies, corrective action plans are created and implemented. </a:t>
            </a:r>
          </a:p>
          <a:p>
            <a:r>
              <a:rPr lang="en-US" sz="1400" dirty="0">
                <a:solidFill>
                  <a:schemeClr val="tx1"/>
                </a:solidFill>
                <a:latin typeface="Arial" panose="020B0604020202020204" pitchFamily="34" charset="0"/>
                <a:cs typeface="Arial" panose="020B0604020202020204" pitchFamily="34" charset="0"/>
              </a:rPr>
              <a:t>When testing is complete, upper management review and certify the results. All collected information is recorded in the Internal Control Database. Statistical analysis is performed through the database to yield status of agency’s internal controls.</a:t>
            </a:r>
            <a:endParaRPr lang="en-US" dirty="0">
              <a:solidFill>
                <a:schemeClr val="tx1"/>
              </a:solidFill>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41FB1EF8-CD42-4FF8-AE68-E67F12997A19}"/>
              </a:ext>
            </a:extLst>
          </p:cNvPr>
          <p:cNvSpPr/>
          <p:nvPr/>
        </p:nvSpPr>
        <p:spPr>
          <a:xfrm>
            <a:off x="4627608" y="797011"/>
            <a:ext cx="4363992" cy="5542967"/>
          </a:xfrm>
          <a:prstGeom prst="roundRect">
            <a:avLst/>
          </a:prstGeom>
          <a:noFill/>
          <a:ln>
            <a:solidFill>
              <a:srgbClr val="F2A9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1200"/>
              </a:spcAft>
            </a:pPr>
            <a:r>
              <a:rPr lang="en-US" dirty="0">
                <a:solidFill>
                  <a:schemeClr val="tx1"/>
                </a:solidFill>
                <a:latin typeface="Arial" panose="020B0604020202020204" pitchFamily="34" charset="0"/>
                <a:cs typeface="Arial" panose="020B0604020202020204" pitchFamily="34" charset="0"/>
              </a:rPr>
              <a:t>Minor Agency</a:t>
            </a:r>
          </a:p>
          <a:p>
            <a:pPr>
              <a:spcAft>
                <a:spcPts val="1200"/>
              </a:spcAft>
            </a:pPr>
            <a:r>
              <a:rPr lang="en-US" sz="1400" dirty="0">
                <a:solidFill>
                  <a:schemeClr val="tx1"/>
                </a:solidFill>
                <a:latin typeface="Arial" panose="020B0604020202020204" pitchFamily="34" charset="0"/>
                <a:cs typeface="Arial" panose="020B0604020202020204" pitchFamily="34" charset="0"/>
              </a:rPr>
              <a:t>This Agency follows a six-step documented review:</a:t>
            </a:r>
          </a:p>
          <a:p>
            <a:pPr marL="342900" indent="-342900">
              <a:buAutoNum type="arabicPeriod"/>
            </a:pPr>
            <a:r>
              <a:rPr lang="en-US" sz="1400" dirty="0">
                <a:solidFill>
                  <a:schemeClr val="tx1"/>
                </a:solidFill>
                <a:latin typeface="Arial" panose="020B0604020202020204" pitchFamily="34" charset="0"/>
                <a:cs typeface="Arial" panose="020B0604020202020204" pitchFamily="34" charset="0"/>
              </a:rPr>
              <a:t>Each program area reviews and updates their inventory of major functions or services;</a:t>
            </a:r>
          </a:p>
          <a:p>
            <a:pPr marL="342900" indent="-342900">
              <a:buAutoNum type="arabicPeriod"/>
            </a:pPr>
            <a:r>
              <a:rPr lang="en-US" sz="1400" dirty="0">
                <a:solidFill>
                  <a:schemeClr val="tx1"/>
                </a:solidFill>
                <a:latin typeface="Arial" panose="020B0604020202020204" pitchFamily="34" charset="0"/>
                <a:cs typeface="Arial" panose="020B0604020202020204" pitchFamily="34" charset="0"/>
              </a:rPr>
              <a:t>A risk assessment is completed for selected major functions.</a:t>
            </a:r>
          </a:p>
          <a:p>
            <a:pPr marL="342900" indent="-342900">
              <a:buAutoNum type="arabicPeriod"/>
            </a:pPr>
            <a:r>
              <a:rPr lang="en-US" sz="1400" dirty="0">
                <a:solidFill>
                  <a:schemeClr val="tx1"/>
                </a:solidFill>
                <a:latin typeface="Arial" panose="020B0604020202020204" pitchFamily="34" charset="0"/>
                <a:cs typeface="Arial" panose="020B0604020202020204" pitchFamily="34" charset="0"/>
              </a:rPr>
              <a:t>For each identified risk, an “Internal Control Risk Questionnaire” form is completed;</a:t>
            </a:r>
          </a:p>
          <a:p>
            <a:pPr marL="342900" indent="-342900">
              <a:buAutoNum type="arabicPeriod"/>
            </a:pPr>
            <a:r>
              <a:rPr lang="en-US" sz="1400" dirty="0">
                <a:solidFill>
                  <a:schemeClr val="tx1"/>
                </a:solidFill>
                <a:latin typeface="Arial" panose="020B0604020202020204" pitchFamily="34" charset="0"/>
                <a:cs typeface="Arial" panose="020B0604020202020204" pitchFamily="34" charset="0"/>
              </a:rPr>
              <a:t>“Internal Control Review Worksheets” are completed to document any testing relating to the questionnaire;</a:t>
            </a:r>
          </a:p>
          <a:p>
            <a:pPr marL="342900" indent="-342900">
              <a:buAutoNum type="arabicPeriod"/>
            </a:pPr>
            <a:r>
              <a:rPr lang="en-US" sz="1400" dirty="0">
                <a:solidFill>
                  <a:schemeClr val="tx1"/>
                </a:solidFill>
                <a:latin typeface="Arial" panose="020B0604020202020204" pitchFamily="34" charset="0"/>
                <a:cs typeface="Arial" panose="020B0604020202020204" pitchFamily="34" charset="0"/>
              </a:rPr>
              <a:t>“Corrective Action Planning Questionnaires” and “Corrective Action Plan Worksheets” must be completed when a risk is identified with control deficiencies.</a:t>
            </a:r>
          </a:p>
          <a:p>
            <a:pPr marL="342900" indent="-342900">
              <a:buAutoNum type="arabicPeriod"/>
            </a:pPr>
            <a:r>
              <a:rPr lang="en-US" sz="1400" dirty="0">
                <a:solidFill>
                  <a:schemeClr val="tx1"/>
                </a:solidFill>
                <a:latin typeface="Arial" panose="020B0604020202020204" pitchFamily="34" charset="0"/>
                <a:cs typeface="Arial" panose="020B0604020202020204" pitchFamily="34" charset="0"/>
              </a:rPr>
              <a:t>The ICO and liaisons facilitate this review and ensure step completion.</a:t>
            </a:r>
          </a:p>
          <a:p>
            <a:pPr marL="342900" indent="-342900">
              <a:buAutoNum type="arabicPeriod"/>
            </a:pPr>
            <a:endParaRPr lang="en-US" sz="1400" dirty="0">
              <a:solidFill>
                <a:schemeClr val="tx1"/>
              </a:solidFill>
              <a:latin typeface="Arial" panose="020B0604020202020204" pitchFamily="34" charset="0"/>
              <a:cs typeface="Arial" panose="020B0604020202020204" pitchFamily="34" charset="0"/>
            </a:endParaRPr>
          </a:p>
          <a:p>
            <a:pPr marL="342900" indent="-342900">
              <a:buAutoNum type="arabicPeriod"/>
            </a:pPr>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158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3DEC5E33-021E-410C-8051-D809E80E472D}"/>
              </a:ext>
            </a:extLst>
          </p:cNvPr>
          <p:cNvSpPr>
            <a:spLocks noGrp="1"/>
          </p:cNvSpPr>
          <p:nvPr>
            <p:ph type="title"/>
          </p:nvPr>
        </p:nvSpPr>
        <p:spPr>
          <a:xfrm>
            <a:off x="96838" y="31750"/>
            <a:ext cx="6934200" cy="765175"/>
          </a:xfrm>
        </p:spPr>
        <p:txBody>
          <a:bodyPr/>
          <a:lstStyle/>
          <a:p>
            <a:r>
              <a:rPr lang="en-US" dirty="0"/>
              <a:t>Requirement 2: Risk Assessment</a:t>
            </a:r>
          </a:p>
        </p:txBody>
      </p:sp>
      <p:sp>
        <p:nvSpPr>
          <p:cNvPr id="5" name="Content Placeholder 3">
            <a:extLst>
              <a:ext uri="{FF2B5EF4-FFF2-40B4-BE49-F238E27FC236}">
                <a16:creationId xmlns:a16="http://schemas.microsoft.com/office/drawing/2014/main" id="{13014416-2369-4133-BCCE-7A7DDD8D91FB}"/>
              </a:ext>
            </a:extLst>
          </p:cNvPr>
          <p:cNvSpPr txBox="1">
            <a:spLocks/>
          </p:cNvSpPr>
          <p:nvPr/>
        </p:nvSpPr>
        <p:spPr>
          <a:xfrm>
            <a:off x="96838" y="851194"/>
            <a:ext cx="8056608" cy="977606"/>
          </a:xfrm>
          <a:prstGeom prst="rect">
            <a:avLst/>
          </a:prstGeom>
        </p:spPr>
        <p:txBody>
          <a:bodyPr/>
          <a:lstStyle>
            <a:lvl1pPr marL="342900" indent="-342900" algn="l" rtl="0" eaLnBrk="1" fontAlgn="base" hangingPunct="1">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The NYSICA website has a PowerPoint on Risk Assessment and can be found </a:t>
            </a:r>
            <a:r>
              <a:rPr lang="en-US" dirty="0">
                <a:hlinkClick r:id="rId2"/>
              </a:rPr>
              <a:t>here</a:t>
            </a:r>
            <a:r>
              <a:rPr lang="en-US" dirty="0"/>
              <a:t>.</a:t>
            </a:r>
          </a:p>
          <a:p>
            <a:pPr marL="0" indent="0">
              <a:buNone/>
            </a:pPr>
            <a:endParaRPr lang="en-US" dirty="0"/>
          </a:p>
          <a:p>
            <a:pPr marL="0" indent="0">
              <a:buNone/>
            </a:pPr>
            <a:r>
              <a:rPr lang="en-US" dirty="0"/>
              <a:t>Outlined below are unique practices included in some submissions:</a:t>
            </a:r>
          </a:p>
          <a:p>
            <a:endParaRPr lang="en-US" dirty="0"/>
          </a:p>
        </p:txBody>
      </p:sp>
      <p:sp>
        <p:nvSpPr>
          <p:cNvPr id="6" name="Rectangle: Rounded Corners 5">
            <a:extLst>
              <a:ext uri="{FF2B5EF4-FFF2-40B4-BE49-F238E27FC236}">
                <a16:creationId xmlns:a16="http://schemas.microsoft.com/office/drawing/2014/main" id="{1ABA5CC1-FAA9-4BF9-AA54-52AE12F848A3}"/>
              </a:ext>
            </a:extLst>
          </p:cNvPr>
          <p:cNvSpPr/>
          <p:nvPr/>
        </p:nvSpPr>
        <p:spPr>
          <a:xfrm>
            <a:off x="152400" y="1828800"/>
            <a:ext cx="4267200" cy="4511178"/>
          </a:xfrm>
          <a:prstGeom prst="roundRect">
            <a:avLst/>
          </a:prstGeom>
          <a:noFill/>
          <a:ln>
            <a:solidFill>
              <a:srgbClr val="002D73"/>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1200"/>
              </a:spcAft>
            </a:pPr>
            <a:r>
              <a:rPr lang="en-US" dirty="0">
                <a:solidFill>
                  <a:schemeClr val="tx1"/>
                </a:solidFill>
                <a:latin typeface="Arial" panose="020B0604020202020204" pitchFamily="34" charset="0"/>
                <a:cs typeface="Arial" panose="020B0604020202020204" pitchFamily="34" charset="0"/>
              </a:rPr>
              <a:t>Major Agency</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Established a </a:t>
            </a:r>
            <a:r>
              <a:rPr lang="en-US" sz="1400" i="1" dirty="0">
                <a:solidFill>
                  <a:schemeClr val="tx1"/>
                </a:solidFill>
                <a:latin typeface="Arial" panose="020B0604020202020204" pitchFamily="34" charset="0"/>
                <a:cs typeface="Arial" panose="020B0604020202020204" pitchFamily="34" charset="0"/>
              </a:rPr>
              <a:t>Risk Assessment and Mitigation Committee</a:t>
            </a:r>
            <a:r>
              <a:rPr lang="en-US" sz="1400" dirty="0">
                <a:solidFill>
                  <a:schemeClr val="tx1"/>
                </a:solidFill>
                <a:latin typeface="Arial" panose="020B0604020202020204" pitchFamily="34" charset="0"/>
                <a:cs typeface="Arial" panose="020B0604020202020204" pitchFamily="34" charset="0"/>
              </a:rPr>
              <a:t> that reviews enterprise-wide risks</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Created an </a:t>
            </a:r>
            <a:r>
              <a:rPr lang="en-US" sz="1400" i="1" dirty="0">
                <a:solidFill>
                  <a:schemeClr val="tx1"/>
                </a:solidFill>
                <a:latin typeface="Arial" panose="020B0604020202020204" pitchFamily="34" charset="0"/>
                <a:cs typeface="Arial" panose="020B0604020202020204" pitchFamily="34" charset="0"/>
              </a:rPr>
              <a:t>Internal Control Database</a:t>
            </a:r>
            <a:r>
              <a:rPr lang="en-US" sz="1400" dirty="0">
                <a:solidFill>
                  <a:schemeClr val="tx1"/>
                </a:solidFill>
                <a:latin typeface="Arial" panose="020B0604020202020204" pitchFamily="34" charset="0"/>
                <a:cs typeface="Arial" panose="020B0604020202020204" pitchFamily="34" charset="0"/>
              </a:rPr>
              <a:t> that holds all inputted data and can produce statistical analyses</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Utilizes the required completion of worksheets and matrices that are electronically submitted to ICO for evaluation</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Holds meetings between Program Staff and an Enterprise Risk Management Bureau to analyze potential impacts of each identified risk</a:t>
            </a:r>
          </a:p>
        </p:txBody>
      </p:sp>
      <p:sp>
        <p:nvSpPr>
          <p:cNvPr id="7" name="Rectangle: Rounded Corners 6">
            <a:extLst>
              <a:ext uri="{FF2B5EF4-FFF2-40B4-BE49-F238E27FC236}">
                <a16:creationId xmlns:a16="http://schemas.microsoft.com/office/drawing/2014/main" id="{1F1E3841-C031-4DF4-AA00-00F8B2949673}"/>
              </a:ext>
            </a:extLst>
          </p:cNvPr>
          <p:cNvSpPr/>
          <p:nvPr/>
        </p:nvSpPr>
        <p:spPr>
          <a:xfrm>
            <a:off x="4724400" y="1828800"/>
            <a:ext cx="4267200" cy="4511178"/>
          </a:xfrm>
          <a:prstGeom prst="roundRect">
            <a:avLst/>
          </a:prstGeom>
          <a:noFill/>
          <a:ln>
            <a:solidFill>
              <a:srgbClr val="F2A9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1200"/>
              </a:spcAft>
            </a:pPr>
            <a:r>
              <a:rPr lang="en-US" dirty="0">
                <a:solidFill>
                  <a:schemeClr val="tx1"/>
                </a:solidFill>
                <a:latin typeface="Arial" panose="020B0604020202020204" pitchFamily="34" charset="0"/>
                <a:cs typeface="Arial" panose="020B0604020202020204" pitchFamily="34" charset="0"/>
              </a:rPr>
              <a:t>Minor Agency</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Program Managers complete a </a:t>
            </a:r>
            <a:r>
              <a:rPr lang="en-US" sz="1400" i="1" dirty="0">
                <a:solidFill>
                  <a:schemeClr val="tx1"/>
                </a:solidFill>
                <a:latin typeface="Arial" panose="020B0604020202020204" pitchFamily="34" charset="0"/>
                <a:cs typeface="Arial" panose="020B0604020202020204" pitchFamily="34" charset="0"/>
              </a:rPr>
              <a:t>Vulnerability Self-Assessment </a:t>
            </a:r>
            <a:r>
              <a:rPr lang="en-US" sz="1400" dirty="0">
                <a:solidFill>
                  <a:schemeClr val="tx1"/>
                </a:solidFill>
                <a:latin typeface="Arial" panose="020B0604020202020204" pitchFamily="34" charset="0"/>
                <a:cs typeface="Arial" panose="020B0604020202020204" pitchFamily="34" charset="0"/>
              </a:rPr>
              <a:t>and determine a vulnerability score for each assessable unit function</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Created a Risk Management Database that aids risk-ranking and testing sequences</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Utilizes </a:t>
            </a:r>
            <a:r>
              <a:rPr lang="en-US" sz="1400" i="1" dirty="0">
                <a:solidFill>
                  <a:schemeClr val="tx1"/>
                </a:solidFill>
                <a:latin typeface="Arial" panose="020B0604020202020204" pitchFamily="34" charset="0"/>
                <a:cs typeface="Arial" panose="020B0604020202020204" pitchFamily="34" charset="0"/>
              </a:rPr>
              <a:t>Risk Matrix </a:t>
            </a:r>
            <a:r>
              <a:rPr lang="en-US" sz="1400" dirty="0">
                <a:solidFill>
                  <a:schemeClr val="tx1"/>
                </a:solidFill>
                <a:latin typeface="Arial" panose="020B0604020202020204" pitchFamily="34" charset="0"/>
                <a:cs typeface="Arial" panose="020B0604020202020204" pitchFamily="34" charset="0"/>
              </a:rPr>
              <a:t>templates all Division Directors are required to complete</a:t>
            </a:r>
          </a:p>
          <a:p>
            <a:pPr marL="285750" indent="-285750">
              <a:spcAft>
                <a:spcPts val="1200"/>
              </a:spcAft>
              <a:buFontTx/>
              <a:buChar char="-"/>
            </a:pPr>
            <a:r>
              <a:rPr lang="en-US" sz="1400" dirty="0">
                <a:solidFill>
                  <a:schemeClr val="tx1"/>
                </a:solidFill>
                <a:latin typeface="Arial" panose="020B0604020202020204" pitchFamily="34" charset="0"/>
                <a:cs typeface="Arial" panose="020B0604020202020204" pitchFamily="34" charset="0"/>
              </a:rPr>
              <a:t>Circulates an electronic Internal Control Survey through SurveyMonkey to Division Heads</a:t>
            </a:r>
          </a:p>
        </p:txBody>
      </p:sp>
    </p:spTree>
    <p:extLst>
      <p:ext uri="{BB962C8B-B14F-4D97-AF65-F5344CB8AC3E}">
        <p14:creationId xmlns:p14="http://schemas.microsoft.com/office/powerpoint/2010/main" val="1633218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F51736-31BC-4F95-A91A-AC51504804A5}"/>
              </a:ext>
            </a:extLst>
          </p:cNvPr>
          <p:cNvSpPr>
            <a:spLocks noGrp="1"/>
          </p:cNvSpPr>
          <p:nvPr>
            <p:ph type="title"/>
          </p:nvPr>
        </p:nvSpPr>
        <p:spPr/>
        <p:txBody>
          <a:bodyPr/>
          <a:lstStyle/>
          <a:p>
            <a:r>
              <a:rPr lang="en-US" dirty="0"/>
              <a:t>Reaching Fully Compliant</a:t>
            </a:r>
          </a:p>
        </p:txBody>
      </p:sp>
      <p:sp>
        <p:nvSpPr>
          <p:cNvPr id="4" name="TextBox 3">
            <a:extLst>
              <a:ext uri="{FF2B5EF4-FFF2-40B4-BE49-F238E27FC236}">
                <a16:creationId xmlns:a16="http://schemas.microsoft.com/office/drawing/2014/main" id="{694DF7E2-2324-493C-9B98-E8FFF0603995}"/>
              </a:ext>
            </a:extLst>
          </p:cNvPr>
          <p:cNvSpPr txBox="1"/>
          <p:nvPr/>
        </p:nvSpPr>
        <p:spPr>
          <a:xfrm>
            <a:off x="200796" y="990600"/>
            <a:ext cx="8742408" cy="5355312"/>
          </a:xfrm>
          <a:prstGeom prst="rect">
            <a:avLst/>
          </a:prstGeom>
          <a:noFill/>
        </p:spPr>
        <p:txBody>
          <a:bodyPr wrap="square" rtlCol="0">
            <a:spAutoFit/>
          </a:bodyPr>
          <a:lstStyle/>
          <a:p>
            <a:r>
              <a:rPr lang="en-US" dirty="0"/>
              <a:t>The following resources are available to all State Agencies to assist in achieving full compliance in their Internal Control Certifications</a:t>
            </a:r>
          </a:p>
          <a:p>
            <a:endParaRPr lang="en-US" b="1" dirty="0"/>
          </a:p>
          <a:p>
            <a:r>
              <a:rPr lang="en-US" b="1" dirty="0"/>
              <a:t>DOB</a:t>
            </a:r>
          </a:p>
          <a:p>
            <a:pPr marL="285750" indent="-285750">
              <a:buFontTx/>
              <a:buChar char="-"/>
            </a:pPr>
            <a:r>
              <a:rPr lang="en-US" dirty="0"/>
              <a:t>BPU (Audit and Internal Control Staff) is happy to answer questions and help in any possible way</a:t>
            </a:r>
          </a:p>
          <a:p>
            <a:pPr marL="285750" indent="-285750">
              <a:buFontTx/>
              <a:buChar char="-"/>
            </a:pPr>
            <a:r>
              <a:rPr lang="en-US" dirty="0"/>
              <a:t>DOB Online is home to the </a:t>
            </a:r>
            <a:r>
              <a:rPr lang="en-US" dirty="0">
                <a:hlinkClick r:id="rId2"/>
              </a:rPr>
              <a:t>B-350</a:t>
            </a:r>
            <a:r>
              <a:rPr lang="en-US" dirty="0"/>
              <a:t> and other Internal Control procedures</a:t>
            </a:r>
          </a:p>
          <a:p>
            <a:pPr marL="285750" indent="-285750">
              <a:buFontTx/>
              <a:buChar char="-"/>
            </a:pPr>
            <a:r>
              <a:rPr lang="en-US" dirty="0"/>
              <a:t>Internal Control Mailbox- </a:t>
            </a:r>
            <a:r>
              <a:rPr lang="en-US" dirty="0">
                <a:hlinkClick r:id="rId3"/>
              </a:rPr>
              <a:t>dob.sm.icreporting@budget.ny.gov</a:t>
            </a:r>
            <a:r>
              <a:rPr lang="en-US" dirty="0"/>
              <a:t> </a:t>
            </a:r>
          </a:p>
          <a:p>
            <a:endParaRPr lang="en-US" dirty="0"/>
          </a:p>
          <a:p>
            <a:r>
              <a:rPr lang="en-US" b="1" dirty="0"/>
              <a:t>NYSICA</a:t>
            </a:r>
          </a:p>
          <a:p>
            <a:pPr marL="285750" indent="-285750">
              <a:buFontTx/>
              <a:buChar char="-"/>
            </a:pPr>
            <a:r>
              <a:rPr lang="en-US" dirty="0"/>
              <a:t>Website contains many documents, PowerPoints, links to other resources</a:t>
            </a:r>
          </a:p>
          <a:p>
            <a:pPr marL="285750" indent="-285750">
              <a:buFontTx/>
              <a:buChar char="-"/>
            </a:pPr>
            <a:r>
              <a:rPr lang="en-US" dirty="0"/>
              <a:t>Hosts many forums, presentations and workshops</a:t>
            </a:r>
          </a:p>
          <a:p>
            <a:endParaRPr lang="en-US" dirty="0"/>
          </a:p>
          <a:p>
            <a:r>
              <a:rPr lang="en-US" b="1" dirty="0"/>
              <a:t>OSC</a:t>
            </a:r>
          </a:p>
          <a:p>
            <a:pPr marL="285750" indent="-285750">
              <a:buFontTx/>
              <a:buChar char="-"/>
            </a:pPr>
            <a:r>
              <a:rPr lang="en-US" dirty="0"/>
              <a:t>Publishes many documents related to Internal Controls and Internal Audit in New York State Agencies, Authorities and other entities</a:t>
            </a:r>
          </a:p>
          <a:p>
            <a:pPr marL="285750" indent="-285750">
              <a:buFontTx/>
              <a:buChar char="-"/>
            </a:pPr>
            <a:r>
              <a:rPr lang="en-US" dirty="0"/>
              <a:t>Internal Control Task Force website found </a:t>
            </a:r>
            <a:r>
              <a:rPr lang="en-US" dirty="0">
                <a:hlinkClick r:id="rId4"/>
              </a:rPr>
              <a:t>here</a:t>
            </a:r>
            <a:endParaRPr lang="en-US" dirty="0"/>
          </a:p>
          <a:p>
            <a:pPr marL="285750" indent="-285750">
              <a:buFontTx/>
              <a:buChar char="-"/>
            </a:pPr>
            <a:endParaRPr lang="en-US" dirty="0"/>
          </a:p>
          <a:p>
            <a:r>
              <a:rPr lang="en-US" dirty="0"/>
              <a:t>We encourage discussion between your counterpart ICOs of other Agencies. </a:t>
            </a:r>
          </a:p>
        </p:txBody>
      </p:sp>
    </p:spTree>
    <p:extLst>
      <p:ext uri="{BB962C8B-B14F-4D97-AF65-F5344CB8AC3E}">
        <p14:creationId xmlns:p14="http://schemas.microsoft.com/office/powerpoint/2010/main" val="2663218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122DB8-6A56-4DF4-98FA-2468C945859B}"/>
              </a:ext>
            </a:extLst>
          </p:cNvPr>
          <p:cNvSpPr>
            <a:spLocks noGrp="1"/>
          </p:cNvSpPr>
          <p:nvPr>
            <p:ph type="title"/>
          </p:nvPr>
        </p:nvSpPr>
        <p:spPr>
          <a:xfrm>
            <a:off x="3034098" y="1990130"/>
            <a:ext cx="3075804" cy="685800"/>
          </a:xfrm>
        </p:spPr>
        <p:txBody>
          <a:bodyPr/>
          <a:lstStyle/>
          <a:p>
            <a:pPr algn="ctr"/>
            <a:r>
              <a:rPr lang="en-US" sz="4000" dirty="0"/>
              <a:t>Questions?</a:t>
            </a:r>
          </a:p>
        </p:txBody>
      </p:sp>
      <p:sp>
        <p:nvSpPr>
          <p:cNvPr id="4" name="TextBox 3">
            <a:extLst>
              <a:ext uri="{FF2B5EF4-FFF2-40B4-BE49-F238E27FC236}">
                <a16:creationId xmlns:a16="http://schemas.microsoft.com/office/drawing/2014/main" id="{62E48DD6-9E8A-4687-A1D9-4DF0C12CC8DE}"/>
              </a:ext>
            </a:extLst>
          </p:cNvPr>
          <p:cNvSpPr txBox="1"/>
          <p:nvPr/>
        </p:nvSpPr>
        <p:spPr>
          <a:xfrm>
            <a:off x="2324100" y="4572000"/>
            <a:ext cx="4495800" cy="92333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Kiyannah Joyner</a:t>
            </a:r>
          </a:p>
          <a:p>
            <a:pPr algn="ctr"/>
            <a:r>
              <a:rPr lang="en-US" dirty="0">
                <a:latin typeface="Arial" panose="020B0604020202020204" pitchFamily="34" charset="0"/>
                <a:cs typeface="Arial" panose="020B0604020202020204" pitchFamily="34" charset="0"/>
                <a:hlinkClick r:id="rId2"/>
              </a:rPr>
              <a:t>Kiyannah.Joyner@budget.ny.gov</a:t>
            </a: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518-473-0411</a:t>
            </a:r>
          </a:p>
        </p:txBody>
      </p:sp>
    </p:spTree>
    <p:extLst>
      <p:ext uri="{BB962C8B-B14F-4D97-AF65-F5344CB8AC3E}">
        <p14:creationId xmlns:p14="http://schemas.microsoft.com/office/powerpoint/2010/main" val="4387304"/>
      </p:ext>
    </p:extLst>
  </p:cSld>
  <p:clrMapOvr>
    <a:masterClrMapping/>
  </p:clrMapOvr>
</p:sld>
</file>

<file path=ppt/theme/theme1.xml><?xml version="1.0" encoding="utf-8"?>
<a:theme xmlns:a="http://schemas.openxmlformats.org/drawingml/2006/main" name="Cover Master">
  <a:themeElements>
    <a:clrScheme name="Custom 16">
      <a:dk1>
        <a:sysClr val="windowText" lastClr="000000"/>
      </a:dk1>
      <a:lt1>
        <a:sysClr val="window" lastClr="FFFFFF"/>
      </a:lt1>
      <a:dk2>
        <a:srgbClr val="1F497D"/>
      </a:dk2>
      <a:lt2>
        <a:srgbClr val="EEECE1"/>
      </a:lt2>
      <a:accent1>
        <a:srgbClr val="233E90"/>
      </a:accent1>
      <a:accent2>
        <a:srgbClr val="F2A900"/>
      </a:accent2>
      <a:accent3>
        <a:srgbClr val="E35205"/>
      </a:accent3>
      <a:accent4>
        <a:srgbClr val="336F3D"/>
      </a:accent4>
      <a:accent5>
        <a:srgbClr val="523178"/>
      </a:accent5>
      <a:accent6>
        <a:srgbClr val="5B7F95"/>
      </a:accent6>
      <a:hlink>
        <a:srgbClr val="4F2C1D"/>
      </a:hlink>
      <a:folHlink>
        <a:srgbClr val="00768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OB Powerpoint Update.pptx" id="{DDDDD7C7-ED17-4EF0-B291-95DA4A725510}" vid="{34416F85-AE82-463B-8DAC-969714650DEB}"/>
    </a:ext>
  </a:extLst>
</a:theme>
</file>

<file path=ppt/theme/theme2.xml><?xml version="1.0" encoding="utf-8"?>
<a:theme xmlns:a="http://schemas.openxmlformats.org/drawingml/2006/main" name="1_NYS Branding">
  <a:themeElements>
    <a:clrScheme name="Custom 16">
      <a:dk1>
        <a:sysClr val="windowText" lastClr="000000"/>
      </a:dk1>
      <a:lt1>
        <a:sysClr val="window" lastClr="FFFFFF"/>
      </a:lt1>
      <a:dk2>
        <a:srgbClr val="1F497D"/>
      </a:dk2>
      <a:lt2>
        <a:srgbClr val="EEECE1"/>
      </a:lt2>
      <a:accent1>
        <a:srgbClr val="233E90"/>
      </a:accent1>
      <a:accent2>
        <a:srgbClr val="F2A900"/>
      </a:accent2>
      <a:accent3>
        <a:srgbClr val="E35205"/>
      </a:accent3>
      <a:accent4>
        <a:srgbClr val="336F3D"/>
      </a:accent4>
      <a:accent5>
        <a:srgbClr val="523178"/>
      </a:accent5>
      <a:accent6>
        <a:srgbClr val="5B7F95"/>
      </a:accent6>
      <a:hlink>
        <a:srgbClr val="4F2C1D"/>
      </a:hlink>
      <a:folHlink>
        <a:srgbClr val="00768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OB Powerpoint Update.pptx" id="{DDDDD7C7-ED17-4EF0-B291-95DA4A725510}" vid="{AE22E4F3-0FDB-458F-A0D6-74E4444BA84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CB1E9C95B1CE4BAF2E73BFF0387269" ma:contentTypeVersion="9" ma:contentTypeDescription="Create a new document." ma:contentTypeScope="" ma:versionID="a52fe850380f1dde594c05f346957330">
  <xsd:schema xmlns:xsd="http://www.w3.org/2001/XMLSchema" xmlns:xs="http://www.w3.org/2001/XMLSchema" xmlns:p="http://schemas.microsoft.com/office/2006/metadata/properties" xmlns:ns2="fcb7a316-79b5-4051-844a-7958742f6ad5" xmlns:ns3="d60a84ba-a9fe-424b-84f1-af516be2f5eb" targetNamespace="http://schemas.microsoft.com/office/2006/metadata/properties" ma:root="true" ma:fieldsID="356ae9120f519b7e7f512f288a237dde" ns2:_="" ns3:_="">
    <xsd:import namespace="fcb7a316-79b5-4051-844a-7958742f6ad5"/>
    <xsd:import namespace="d60a84ba-a9fe-424b-84f1-af516be2f5e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b7a316-79b5-4051-844a-7958742f6a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0a84ba-a9fe-424b-84f1-af516be2f5eb"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43CE32-21C8-48D3-A8E6-3B4CCCA17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b7a316-79b5-4051-844a-7958742f6ad5"/>
    <ds:schemaRef ds:uri="d60a84ba-a9fe-424b-84f1-af516be2f5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F7AB95-BA80-4902-A0B8-5F495124DA1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52B4B32-2938-470C-AB66-BAE66AF69F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DOB Powerpoint Update</Template>
  <TotalTime>0</TotalTime>
  <Words>1535</Words>
  <Application>Microsoft Office PowerPoint</Application>
  <PresentationFormat>On-screen Show (4:3)</PresentationFormat>
  <Paragraphs>161</Paragraphs>
  <Slides>12</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Courier New</vt:lpstr>
      <vt:lpstr>Wingdings</vt:lpstr>
      <vt:lpstr>Cover Master</vt:lpstr>
      <vt:lpstr>1_NYS Branding</vt:lpstr>
      <vt:lpstr>PowerPoint Presentation</vt:lpstr>
      <vt:lpstr>Background</vt:lpstr>
      <vt:lpstr>Submission Overview</vt:lpstr>
      <vt:lpstr>PowerPoint Presentation</vt:lpstr>
      <vt:lpstr>Internal Control Compliance Report</vt:lpstr>
      <vt:lpstr>Why are we not Fully Compliant? Common Problems Addressed in Submissions</vt:lpstr>
      <vt:lpstr>Internal Control Act Requirements Reference Guide</vt:lpstr>
      <vt:lpstr>Scorecard Evaluation on Requirements</vt:lpstr>
      <vt:lpstr>Requirement 2: Internal Control Review</vt:lpstr>
      <vt:lpstr>Requirement 2: Risk Assessment</vt:lpstr>
      <vt:lpstr>Reaching Fully Compliant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2019-06-11T15:19:06Z</dcterms:created>
  <dcterms:modified xsi:type="dcterms:W3CDTF">2022-03-24T13:44:42Z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0x0101004DCB1E9C95B1CE4BAF2E73BFF0387269</vt:lpwstr>
  </property>
  <property fmtid="{D5CDD505-2E9C-101B-9397-08002B2CF9AE}" pid="3" name="Order">
    <vt:r8>83400</vt:r8>
  </property>
</Properties>
</file>